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6"/>
  </p:notesMasterIdLst>
  <p:sldIdLst>
    <p:sldId id="859" r:id="rId2"/>
    <p:sldId id="986" r:id="rId3"/>
    <p:sldId id="991" r:id="rId4"/>
    <p:sldId id="992" r:id="rId5"/>
    <p:sldId id="994" r:id="rId6"/>
    <p:sldId id="995" r:id="rId7"/>
    <p:sldId id="996" r:id="rId8"/>
    <p:sldId id="997" r:id="rId9"/>
    <p:sldId id="998" r:id="rId10"/>
    <p:sldId id="1001" r:id="rId11"/>
    <p:sldId id="1002" r:id="rId12"/>
    <p:sldId id="1003" r:id="rId13"/>
    <p:sldId id="1005" r:id="rId14"/>
    <p:sldId id="1006" r:id="rId15"/>
    <p:sldId id="1007" r:id="rId16"/>
    <p:sldId id="1008" r:id="rId17"/>
    <p:sldId id="1009" r:id="rId18"/>
    <p:sldId id="1010" r:id="rId19"/>
    <p:sldId id="1011" r:id="rId20"/>
    <p:sldId id="1012" r:id="rId21"/>
    <p:sldId id="1013" r:id="rId22"/>
    <p:sldId id="1014" r:id="rId23"/>
    <p:sldId id="1015" r:id="rId24"/>
    <p:sldId id="1016" r:id="rId25"/>
    <p:sldId id="987" r:id="rId26"/>
    <p:sldId id="989" r:id="rId27"/>
    <p:sldId id="990" r:id="rId28"/>
    <p:sldId id="988" r:id="rId29"/>
    <p:sldId id="1017" r:id="rId30"/>
    <p:sldId id="1018" r:id="rId31"/>
    <p:sldId id="1019" r:id="rId32"/>
    <p:sldId id="1020" r:id="rId33"/>
    <p:sldId id="1021" r:id="rId34"/>
    <p:sldId id="1022" r:id="rId35"/>
    <p:sldId id="1023" r:id="rId36"/>
    <p:sldId id="1024" r:id="rId37"/>
    <p:sldId id="1025" r:id="rId38"/>
    <p:sldId id="1027" r:id="rId39"/>
    <p:sldId id="1028" r:id="rId40"/>
    <p:sldId id="1029" r:id="rId41"/>
    <p:sldId id="1030" r:id="rId42"/>
    <p:sldId id="1031" r:id="rId43"/>
    <p:sldId id="1032" r:id="rId44"/>
    <p:sldId id="1033" r:id="rId4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1" d="100"/>
          <a:sy n="111" d="100"/>
        </p:scale>
        <p:origin x="64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训练五年级上册英语译林版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2504262"/>
            <a:ext cx="12192000" cy="1140762"/>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5200" dirty="0">
                <a:solidFill>
                  <a:srgbClr val="70AD47">
                    <a:lumMod val="75000"/>
                  </a:srgbClr>
                </a:solidFill>
                <a:ea typeface="楷体" panose="02010609060101010101" pitchFamily="49" charset="-122"/>
                <a:cs typeface="Times New Roman" panose="02020603050405020304" pitchFamily="18" charset="0"/>
              </a:rPr>
              <a:t>无锡市滨湖区期末试卷</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16743"/>
          </a:xfrm>
        </p:spPr>
        <p:txBody>
          <a:bodyPr/>
          <a:lstStyle/>
          <a:p>
            <a:pPr hangingPunct="0">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听录音</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根据听到的短文内容</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将表格内横线处补充完整</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每空一词。</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听三遍</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204" y="1821953"/>
            <a:ext cx="11485848"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I have three </a:t>
            </a:r>
            <a:r>
              <a:rPr lang="en-US" altLang="zh-CN" sz="2600"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e-friends</a:t>
            </a: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They are Li Hua, Mary and </a:t>
            </a:r>
            <a:r>
              <a:rPr lang="en-US" altLang="zh-CN" sz="2600"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Tom.They</a:t>
            </a: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come from different </a:t>
            </a:r>
            <a:r>
              <a:rPr lang="en-US" altLang="zh-CN" sz="2600"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countries.Li</a:t>
            </a: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Hua is a Chinese boy. He is ten. He likes </a:t>
            </a:r>
            <a:r>
              <a:rPr lang="en-US" altLang="zh-CN" sz="2600"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very much. He likes swimming too. He usually studies with his cousin at weekends. Mary is from the UK. She is eleven years old. Her </a:t>
            </a:r>
            <a:r>
              <a:rPr lang="en-US" altLang="zh-CN" sz="2600"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subject is </a:t>
            </a:r>
            <a:r>
              <a:rPr lang="en-US" altLang="zh-CN" sz="2600"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PE.She</a:t>
            </a: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likes running. She runs fast. At weekends, she usually has dancing lessons with her sister Lily. Tom comes from Australia. He is twelve. His </a:t>
            </a:r>
            <a:r>
              <a:rPr lang="en-US" altLang="zh-CN" sz="2600"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sz="26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subject is Music. He likes watching films. At weekends, he sometimes goes to the cinema with his mother.</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821810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4114545"/>
              </p:ext>
            </p:extLst>
          </p:nvPr>
        </p:nvGraphicFramePr>
        <p:xfrm>
          <a:off x="410930" y="908720"/>
          <a:ext cx="11444914" cy="5349240"/>
        </p:xfrm>
        <a:graphic>
          <a:graphicData uri="http://schemas.openxmlformats.org/drawingml/2006/table">
            <a:tbl>
              <a:tblPr firstRow="1" firstCol="1" bandRow="1"/>
              <a:tblGrid>
                <a:gridCol w="1291788">
                  <a:extLst>
                    <a:ext uri="{9D8B030D-6E8A-4147-A177-3AD203B41FA5}">
                      <a16:colId xmlns:a16="http://schemas.microsoft.com/office/drawing/2014/main" val="2246225227"/>
                    </a:ext>
                  </a:extLst>
                </a:gridCol>
                <a:gridCol w="1484748">
                  <a:extLst>
                    <a:ext uri="{9D8B030D-6E8A-4147-A177-3AD203B41FA5}">
                      <a16:colId xmlns:a16="http://schemas.microsoft.com/office/drawing/2014/main" val="1212830361"/>
                    </a:ext>
                  </a:extLst>
                </a:gridCol>
                <a:gridCol w="2167667">
                  <a:extLst>
                    <a:ext uri="{9D8B030D-6E8A-4147-A177-3AD203B41FA5}">
                      <a16:colId xmlns:a16="http://schemas.microsoft.com/office/drawing/2014/main" val="1245066875"/>
                    </a:ext>
                  </a:extLst>
                </a:gridCol>
                <a:gridCol w="1892201">
                  <a:extLst>
                    <a:ext uri="{9D8B030D-6E8A-4147-A177-3AD203B41FA5}">
                      <a16:colId xmlns:a16="http://schemas.microsoft.com/office/drawing/2014/main" val="2920790171"/>
                    </a:ext>
                  </a:extLst>
                </a:gridCol>
                <a:gridCol w="2160240">
                  <a:extLst>
                    <a:ext uri="{9D8B030D-6E8A-4147-A177-3AD203B41FA5}">
                      <a16:colId xmlns:a16="http://schemas.microsoft.com/office/drawing/2014/main" val="3420776849"/>
                    </a:ext>
                  </a:extLst>
                </a:gridCol>
                <a:gridCol w="2448270">
                  <a:extLst>
                    <a:ext uri="{9D8B030D-6E8A-4147-A177-3AD203B41FA5}">
                      <a16:colId xmlns:a16="http://schemas.microsoft.com/office/drawing/2014/main" val="2920256589"/>
                    </a:ext>
                  </a:extLst>
                </a:gridCol>
              </a:tblGrid>
              <a:tr h="360040">
                <a:tc>
                  <a:txBody>
                    <a:bodyPr/>
                    <a:lstStyle/>
                    <a:p>
                      <a:pPr algn="ctr" hangingPunct="0">
                        <a:lnSpc>
                          <a:spcPct val="150000"/>
                        </a:lnSpc>
                        <a:spcAft>
                          <a:spcPts val="0"/>
                        </a:spcAft>
                        <a:tabLst>
                          <a:tab pos="540385" algn="l"/>
                          <a:tab pos="630555" algn="l"/>
                          <a:tab pos="4410710" algn="l"/>
                          <a:tab pos="5130800" algn="l"/>
                          <a:tab pos="7291070" algn="l"/>
                        </a:tabLst>
                      </a:pP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Name</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Country</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Age</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6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Favourite</a:t>
                      </a:r>
                      <a:r>
                        <a:rPr lang="en-US" sz="2600" b="0" baseline="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6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subject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Hobby</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6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Activities</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3617599"/>
                  </a:ext>
                </a:extLst>
              </a:tr>
              <a:tr h="617200">
                <a:tc>
                  <a:txBody>
                    <a:bodyPr/>
                    <a:lstStyle/>
                    <a:p>
                      <a:pPr algn="ctr"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Hua</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6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600" u="sng" dirty="0" smtClean="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a:t>
                      </a:r>
                      <a:r>
                        <a:rPr lang="zh-CN" sz="2600" u="sng" dirty="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ten</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6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600" u="sng" dirty="0" smtClean="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______</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6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600" u="sng" dirty="0" smtClean="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__________</a:t>
                      </a:r>
                      <a:r>
                        <a:rPr lang="zh-CN" sz="2600" u="sng" dirty="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6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600" u="sng" dirty="0" smtClean="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______</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his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cousin</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4138660"/>
                  </a:ext>
                </a:extLst>
              </a:tr>
              <a:tr h="822902">
                <a:tc>
                  <a:txBody>
                    <a:bodyPr/>
                    <a:lstStyle/>
                    <a:p>
                      <a:pPr algn="ctr"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Mary</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UK</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6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600" u="sng" dirty="0" smtClean="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__________</a:t>
                      </a:r>
                      <a:r>
                        <a:rPr lang="zh-CN" sz="2600" u="sng" dirty="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running</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6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600" u="sng" dirty="0" smtClean="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________</a:t>
                      </a:r>
                      <a:r>
                        <a:rPr lang="zh-CN" sz="2600" u="sng" dirty="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lessons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8344240"/>
                  </a:ext>
                </a:extLst>
              </a:tr>
              <a:tr h="1645805">
                <a:tc>
                  <a:txBody>
                    <a:bodyPr/>
                    <a:lstStyle/>
                    <a:p>
                      <a:pPr algn="ctr" hangingPunct="0">
                        <a:lnSpc>
                          <a:spcPct val="150000"/>
                        </a:lnSpc>
                        <a:spcAft>
                          <a:spcPts val="0"/>
                        </a:spcAft>
                        <a:tabLst>
                          <a:tab pos="540385" algn="l"/>
                          <a:tab pos="630555" algn="l"/>
                          <a:tab pos="4410710" algn="l"/>
                          <a:tab pos="5130800" algn="l"/>
                          <a:tab pos="7291070" algn="l"/>
                        </a:tabLs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Tom</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Australia</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twelve</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r>
                        <a:rPr lang="en-US" sz="26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600" u="sng" dirty="0" smtClean="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______</a:t>
                      </a:r>
                      <a:r>
                        <a:rPr lang="zh-CN" sz="2600" u="sng" dirty="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en-US" sz="26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600" u="sng" dirty="0" smtClean="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_________</a:t>
                      </a:r>
                      <a:r>
                        <a:rPr lang="zh-CN" sz="2600" u="sng" dirty="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r>
                        <a:rPr lang="en-US" sz="26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600" u="sng" dirty="0" smtClean="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_______</a:t>
                      </a:r>
                      <a:r>
                        <a:rPr lang="zh-CN" sz="2600" u="sng" dirty="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goes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6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600" u="sng" dirty="0" smtClean="0">
                          <a:solidFill>
                            <a:srgbClr val="FEFEFE"/>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__________</a:t>
                      </a:r>
                      <a:r>
                        <a:rPr lang="zh-CN" sz="26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his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mother</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859" marR="42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22897595"/>
                  </a:ext>
                </a:extLst>
              </a:tr>
            </a:tbl>
          </a:graphicData>
        </a:graphic>
      </p:graphicFrame>
      <p:sp>
        <p:nvSpPr>
          <p:cNvPr id="2" name="矩形 1"/>
          <p:cNvSpPr/>
          <p:nvPr/>
        </p:nvSpPr>
        <p:spPr>
          <a:xfrm>
            <a:off x="1994390" y="2420888"/>
            <a:ext cx="1124026" cy="523220"/>
          </a:xfrm>
          <a:prstGeom prst="rect">
            <a:avLst/>
          </a:prstGeom>
        </p:spPr>
        <p:txBody>
          <a:bodyPr wrap="none">
            <a:spAutoFit/>
          </a:bodyPr>
          <a:lstStyle/>
          <a:p>
            <a:r>
              <a:rPr lang="en-US" altLang="zh-CN" dirty="0"/>
              <a:t>China</a:t>
            </a:r>
            <a:endParaRPr lang="zh-CN" altLang="en-US" dirty="0"/>
          </a:p>
        </p:txBody>
      </p:sp>
      <p:sp>
        <p:nvSpPr>
          <p:cNvPr id="4" name="矩形 3"/>
          <p:cNvSpPr/>
          <p:nvPr/>
        </p:nvSpPr>
        <p:spPr>
          <a:xfrm>
            <a:off x="5709992" y="2403796"/>
            <a:ext cx="1162498" cy="523220"/>
          </a:xfrm>
          <a:prstGeom prst="rect">
            <a:avLst/>
          </a:prstGeom>
        </p:spPr>
        <p:txBody>
          <a:bodyPr wrap="none">
            <a:spAutoFit/>
          </a:bodyPr>
          <a:lstStyle/>
          <a:p>
            <a:r>
              <a:rPr lang="en-US" altLang="zh-CN" dirty="0" err="1"/>
              <a:t>Maths</a:t>
            </a:r>
            <a:endParaRPr lang="zh-CN" altLang="en-US" dirty="0"/>
          </a:p>
        </p:txBody>
      </p:sp>
      <p:sp>
        <p:nvSpPr>
          <p:cNvPr id="5" name="矩形 4"/>
          <p:cNvSpPr/>
          <p:nvPr/>
        </p:nvSpPr>
        <p:spPr>
          <a:xfrm>
            <a:off x="7573545" y="2369612"/>
            <a:ext cx="1762021" cy="523220"/>
          </a:xfrm>
          <a:prstGeom prst="rect">
            <a:avLst/>
          </a:prstGeom>
        </p:spPr>
        <p:txBody>
          <a:bodyPr wrap="none">
            <a:spAutoFit/>
          </a:bodyPr>
          <a:lstStyle/>
          <a:p>
            <a:r>
              <a:rPr lang="en-US" altLang="zh-CN" dirty="0"/>
              <a:t>swimming</a:t>
            </a:r>
            <a:endParaRPr lang="zh-CN" altLang="en-US" dirty="0"/>
          </a:p>
        </p:txBody>
      </p:sp>
      <p:sp>
        <p:nvSpPr>
          <p:cNvPr id="6" name="矩形 5"/>
          <p:cNvSpPr/>
          <p:nvPr/>
        </p:nvSpPr>
        <p:spPr>
          <a:xfrm>
            <a:off x="10271670" y="2112664"/>
            <a:ext cx="1242648" cy="523220"/>
          </a:xfrm>
          <a:prstGeom prst="rect">
            <a:avLst/>
          </a:prstGeom>
        </p:spPr>
        <p:txBody>
          <a:bodyPr wrap="none">
            <a:spAutoFit/>
          </a:bodyPr>
          <a:lstStyle/>
          <a:p>
            <a:r>
              <a:rPr lang="en-US" altLang="zh-CN" dirty="0"/>
              <a:t>studies</a:t>
            </a:r>
            <a:endParaRPr lang="zh-CN" altLang="en-US" dirty="0"/>
          </a:p>
        </p:txBody>
      </p:sp>
      <p:sp>
        <p:nvSpPr>
          <p:cNvPr id="7" name="矩形 6"/>
          <p:cNvSpPr/>
          <p:nvPr/>
        </p:nvSpPr>
        <p:spPr>
          <a:xfrm>
            <a:off x="3635316" y="3627932"/>
            <a:ext cx="1578702" cy="523220"/>
          </a:xfrm>
          <a:prstGeom prst="rect">
            <a:avLst/>
          </a:prstGeom>
        </p:spPr>
        <p:txBody>
          <a:bodyPr wrap="none">
            <a:spAutoFit/>
          </a:bodyPr>
          <a:lstStyle/>
          <a:p>
            <a:r>
              <a:rPr lang="en-US" altLang="zh-CN" dirty="0"/>
              <a:t>eleven/11</a:t>
            </a:r>
            <a:endParaRPr lang="zh-CN" altLang="en-US" dirty="0"/>
          </a:p>
        </p:txBody>
      </p:sp>
      <p:sp>
        <p:nvSpPr>
          <p:cNvPr id="8" name="矩形 7"/>
          <p:cNvSpPr/>
          <p:nvPr/>
        </p:nvSpPr>
        <p:spPr>
          <a:xfrm>
            <a:off x="10271670" y="3257274"/>
            <a:ext cx="1402948" cy="523220"/>
          </a:xfrm>
          <a:prstGeom prst="rect">
            <a:avLst/>
          </a:prstGeom>
        </p:spPr>
        <p:txBody>
          <a:bodyPr wrap="none">
            <a:spAutoFit/>
          </a:bodyPr>
          <a:lstStyle/>
          <a:p>
            <a:r>
              <a:rPr lang="en-US" altLang="zh-CN" dirty="0"/>
              <a:t>dancing</a:t>
            </a:r>
            <a:endParaRPr lang="zh-CN" altLang="en-US" dirty="0"/>
          </a:p>
        </p:txBody>
      </p:sp>
      <p:sp>
        <p:nvSpPr>
          <p:cNvPr id="9" name="矩形 8"/>
          <p:cNvSpPr/>
          <p:nvPr/>
        </p:nvSpPr>
        <p:spPr>
          <a:xfrm>
            <a:off x="5734578" y="5112150"/>
            <a:ext cx="1120820" cy="523220"/>
          </a:xfrm>
          <a:prstGeom prst="rect">
            <a:avLst/>
          </a:prstGeom>
        </p:spPr>
        <p:txBody>
          <a:bodyPr wrap="none">
            <a:spAutoFit/>
          </a:bodyPr>
          <a:lstStyle/>
          <a:p>
            <a:r>
              <a:rPr lang="en-US" altLang="zh-CN" dirty="0"/>
              <a:t>Music</a:t>
            </a:r>
            <a:endParaRPr lang="zh-CN" altLang="en-US" dirty="0"/>
          </a:p>
        </p:txBody>
      </p:sp>
      <p:sp>
        <p:nvSpPr>
          <p:cNvPr id="10" name="矩形 9"/>
          <p:cNvSpPr/>
          <p:nvPr/>
        </p:nvSpPr>
        <p:spPr>
          <a:xfrm>
            <a:off x="7607374" y="4713898"/>
            <a:ext cx="1582484" cy="523220"/>
          </a:xfrm>
          <a:prstGeom prst="rect">
            <a:avLst/>
          </a:prstGeom>
        </p:spPr>
        <p:txBody>
          <a:bodyPr wrap="none">
            <a:spAutoFit/>
          </a:bodyPr>
          <a:lstStyle/>
          <a:p>
            <a:r>
              <a:rPr lang="en-US" altLang="zh-CN" dirty="0"/>
              <a:t>watching</a:t>
            </a:r>
            <a:endParaRPr lang="zh-CN" altLang="en-US" dirty="0"/>
          </a:p>
        </p:txBody>
      </p:sp>
      <p:sp>
        <p:nvSpPr>
          <p:cNvPr id="11" name="矩形 10"/>
          <p:cNvSpPr/>
          <p:nvPr/>
        </p:nvSpPr>
        <p:spPr>
          <a:xfrm>
            <a:off x="7651639" y="5364059"/>
            <a:ext cx="942887" cy="523220"/>
          </a:xfrm>
          <a:prstGeom prst="rect">
            <a:avLst/>
          </a:prstGeom>
        </p:spPr>
        <p:txBody>
          <a:bodyPr wrap="none">
            <a:spAutoFit/>
          </a:bodyPr>
          <a:lstStyle/>
          <a:p>
            <a:r>
              <a:rPr lang="en-US" altLang="zh-CN" dirty="0"/>
              <a:t>films</a:t>
            </a:r>
            <a:endParaRPr lang="zh-CN" altLang="en-US" dirty="0"/>
          </a:p>
        </p:txBody>
      </p:sp>
      <p:sp>
        <p:nvSpPr>
          <p:cNvPr id="12" name="矩形 11"/>
          <p:cNvSpPr/>
          <p:nvPr/>
        </p:nvSpPr>
        <p:spPr>
          <a:xfrm>
            <a:off x="10055646" y="5091898"/>
            <a:ext cx="1281120" cy="523220"/>
          </a:xfrm>
          <a:prstGeom prst="rect">
            <a:avLst/>
          </a:prstGeom>
        </p:spPr>
        <p:txBody>
          <a:bodyPr wrap="none">
            <a:spAutoFit/>
          </a:bodyPr>
          <a:lstStyle/>
          <a:p>
            <a:r>
              <a:rPr lang="en-US" altLang="zh-CN" dirty="0"/>
              <a:t>cinema</a:t>
            </a:r>
            <a:endParaRPr lang="zh-CN" altLang="en-US" dirty="0"/>
          </a:p>
        </p:txBody>
      </p:sp>
    </p:spTree>
    <p:extLst>
      <p:ext uri="{BB962C8B-B14F-4D97-AF65-F5344CB8AC3E}">
        <p14:creationId xmlns:p14="http://schemas.microsoft.com/office/powerpoint/2010/main" val="1271908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P spid="8" grpId="0"/>
      <p:bldP spid="9" grpId="0"/>
      <p:bldP spid="10" grpId="0"/>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3242170"/>
          </a:xfrm>
        </p:spPr>
        <p:txBody>
          <a:bodyPr/>
          <a:lstStyle/>
          <a:p>
            <a:pPr algn="ctr" hangingPunct="0">
              <a:spcAft>
                <a:spcPts val="0"/>
              </a:spcAft>
              <a:tabLst>
                <a:tab pos="539750" algn="l"/>
                <a:tab pos="630238" algn="l"/>
                <a:tab pos="1879600" algn="l"/>
                <a:tab pos="4410075" algn="l"/>
                <a:tab pos="5130800" algn="l"/>
                <a:tab pos="7289800" algn="l"/>
              </a:tabLst>
            </a:pP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笔试部分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阅读句子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根据句子的意思和画线部分的读音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选择横线处所缺的单词。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I have some ni</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ri</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here?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jui</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offee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891910"/>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9750" algn="l"/>
                <a:tab pos="630238" algn="l"/>
                <a:tab pos="1793875" algn="l"/>
                <a:tab pos="4410075" algn="l"/>
                <a:tab pos="5130800" algn="l"/>
                <a:tab pos="72898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d</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cks have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nder the tree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nny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nch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mbrella</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can see m</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yellow kite and a red butterfl</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oung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sk</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936268" y="2698302"/>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74092" y="398797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27722" y="5273498"/>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857181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5209"/>
            <a:ext cx="11485848" cy="2677656"/>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oman </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earing a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T-shirt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a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riter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orker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Ro</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alway</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listens to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six in the morning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ong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mu</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ic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39908" y="1355801"/>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74092" y="2651945"/>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502739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七、 词汇。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）阅读句子，根据中文提示在横线上将句子补充完整。（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Stop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a car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在你前面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two libraries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在三楼</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our school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Sam likes fishing, and 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擅长钓鱼</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Mike usually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和他的朋友们聊天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class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all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玩得愉快</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Christmas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997713" y="2069394"/>
            <a:ext cx="2385525" cy="523220"/>
          </a:xfrm>
          <a:prstGeom prst="rect">
            <a:avLst/>
          </a:prstGeom>
        </p:spPr>
        <p:txBody>
          <a:bodyPr wrap="none">
            <a:spAutoFit/>
          </a:bodyPr>
          <a:lstStyle/>
          <a:p>
            <a:r>
              <a:rPr lang="en-US" altLang="zh-CN" dirty="0"/>
              <a:t>in front of you</a:t>
            </a:r>
            <a:endParaRPr lang="zh-CN" altLang="en-US" dirty="0"/>
          </a:p>
        </p:txBody>
      </p:sp>
      <p:sp>
        <p:nvSpPr>
          <p:cNvPr id="4" name="矩形 3"/>
          <p:cNvSpPr/>
          <p:nvPr/>
        </p:nvSpPr>
        <p:spPr>
          <a:xfrm>
            <a:off x="4168082" y="2761764"/>
            <a:ext cx="2829621" cy="523220"/>
          </a:xfrm>
          <a:prstGeom prst="rect">
            <a:avLst/>
          </a:prstGeom>
        </p:spPr>
        <p:txBody>
          <a:bodyPr wrap="none">
            <a:spAutoFit/>
          </a:bodyPr>
          <a:lstStyle/>
          <a:p>
            <a:r>
              <a:rPr lang="en-US" altLang="zh-CN" dirty="0"/>
              <a:t>on the third floor</a:t>
            </a:r>
            <a:endParaRPr lang="zh-CN" altLang="en-US" dirty="0"/>
          </a:p>
        </p:txBody>
      </p:sp>
      <p:sp>
        <p:nvSpPr>
          <p:cNvPr id="5" name="矩形 4"/>
          <p:cNvSpPr/>
          <p:nvPr/>
        </p:nvSpPr>
        <p:spPr>
          <a:xfrm>
            <a:off x="4701594" y="3371692"/>
            <a:ext cx="2770310" cy="523220"/>
          </a:xfrm>
          <a:prstGeom prst="rect">
            <a:avLst/>
          </a:prstGeom>
        </p:spPr>
        <p:txBody>
          <a:bodyPr wrap="none">
            <a:spAutoFit/>
          </a:bodyPr>
          <a:lstStyle/>
          <a:p>
            <a:r>
              <a:rPr lang="en-US" altLang="zh-CN" dirty="0"/>
              <a:t>is good at fishing</a:t>
            </a:r>
            <a:endParaRPr lang="zh-CN" altLang="en-US" dirty="0"/>
          </a:p>
        </p:txBody>
      </p:sp>
      <p:sp>
        <p:nvSpPr>
          <p:cNvPr id="6" name="矩形 5"/>
          <p:cNvSpPr/>
          <p:nvPr/>
        </p:nvSpPr>
        <p:spPr>
          <a:xfrm>
            <a:off x="2782838" y="4057908"/>
            <a:ext cx="3448380" cy="523220"/>
          </a:xfrm>
          <a:prstGeom prst="rect">
            <a:avLst/>
          </a:prstGeom>
        </p:spPr>
        <p:txBody>
          <a:bodyPr wrap="none">
            <a:spAutoFit/>
          </a:bodyPr>
          <a:lstStyle/>
          <a:p>
            <a:r>
              <a:rPr lang="en-US" altLang="zh-CN" dirty="0"/>
              <a:t>chats with his friends</a:t>
            </a:r>
            <a:endParaRPr lang="zh-CN" altLang="en-US" dirty="0"/>
          </a:p>
        </p:txBody>
      </p:sp>
      <p:sp>
        <p:nvSpPr>
          <p:cNvPr id="7" name="矩形 6"/>
          <p:cNvSpPr/>
          <p:nvPr/>
        </p:nvSpPr>
        <p:spPr>
          <a:xfrm>
            <a:off x="1974609" y="4663250"/>
            <a:ext cx="5344733" cy="523220"/>
          </a:xfrm>
          <a:prstGeom prst="rect">
            <a:avLst/>
          </a:prstGeom>
        </p:spPr>
        <p:txBody>
          <a:bodyPr wrap="none">
            <a:spAutoFit/>
          </a:bodyPr>
          <a:lstStyle/>
          <a:p>
            <a:r>
              <a:rPr lang="en-US" altLang="zh-CN" dirty="0"/>
              <a:t>have a good time/have a lot of fun</a:t>
            </a:r>
            <a:endParaRPr lang="zh-CN" altLang="en-US" dirty="0"/>
          </a:p>
        </p:txBody>
      </p:sp>
    </p:spTree>
    <p:extLst>
      <p:ext uri="{BB962C8B-B14F-4D97-AF65-F5344CB8AC3E}">
        <p14:creationId xmlns:p14="http://schemas.microsoft.com/office/powerpoint/2010/main" val="694069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）阅读句子或对话，根据首字母提示填入所缺单词，每空一词</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 cakes in the fridge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Bobby’s cousin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 all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Tom always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v</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grandparents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He’s a good boy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Max is a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d</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helps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is kind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—Hello, I’m new here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—Welcome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 me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go and play basketball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355600"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minute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L</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 close the window first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935834" y="2142970"/>
            <a:ext cx="936410" cy="523220"/>
          </a:xfrm>
          <a:prstGeom prst="rect">
            <a:avLst/>
          </a:prstGeom>
        </p:spPr>
        <p:txBody>
          <a:bodyPr wrap="none">
            <a:spAutoFit/>
          </a:bodyPr>
          <a:lstStyle/>
          <a:p>
            <a:r>
              <a:rPr lang="en-US" altLang="zh-CN" dirty="0" err="1" smtClean="0"/>
              <a:t>ren’t</a:t>
            </a:r>
            <a:endParaRPr lang="zh-CN" altLang="en-US" dirty="0"/>
          </a:p>
        </p:txBody>
      </p:sp>
      <p:sp>
        <p:nvSpPr>
          <p:cNvPr id="4" name="矩形 3"/>
          <p:cNvSpPr/>
          <p:nvPr/>
        </p:nvSpPr>
        <p:spPr>
          <a:xfrm>
            <a:off x="9047534" y="2151273"/>
            <a:ext cx="623889" cy="523220"/>
          </a:xfrm>
          <a:prstGeom prst="rect">
            <a:avLst/>
          </a:prstGeom>
        </p:spPr>
        <p:txBody>
          <a:bodyPr wrap="none">
            <a:spAutoFit/>
          </a:bodyPr>
          <a:lstStyle/>
          <a:p>
            <a:r>
              <a:rPr lang="en-US" altLang="zh-CN" dirty="0" err="1" smtClean="0"/>
              <a:t>ats</a:t>
            </a:r>
            <a:endParaRPr lang="zh-CN" altLang="en-US" dirty="0"/>
          </a:p>
        </p:txBody>
      </p:sp>
      <p:sp>
        <p:nvSpPr>
          <p:cNvPr id="5" name="矩形 4"/>
          <p:cNvSpPr/>
          <p:nvPr/>
        </p:nvSpPr>
        <p:spPr>
          <a:xfrm>
            <a:off x="2838060" y="2799229"/>
            <a:ext cx="782587" cy="523220"/>
          </a:xfrm>
          <a:prstGeom prst="rect">
            <a:avLst/>
          </a:prstGeom>
        </p:spPr>
        <p:txBody>
          <a:bodyPr wrap="none">
            <a:spAutoFit/>
          </a:bodyPr>
          <a:lstStyle/>
          <a:p>
            <a:r>
              <a:rPr lang="en-US" altLang="zh-CN" dirty="0" err="1"/>
              <a:t>isits</a:t>
            </a:r>
            <a:endParaRPr lang="zh-CN" altLang="en-US" dirty="0"/>
          </a:p>
        </p:txBody>
      </p:sp>
      <p:sp>
        <p:nvSpPr>
          <p:cNvPr id="6" name="矩形 5"/>
          <p:cNvSpPr/>
          <p:nvPr/>
        </p:nvSpPr>
        <p:spPr>
          <a:xfrm>
            <a:off x="6646622" y="2763836"/>
            <a:ext cx="1401346" cy="523220"/>
          </a:xfrm>
          <a:prstGeom prst="rect">
            <a:avLst/>
          </a:prstGeom>
        </p:spPr>
        <p:txBody>
          <a:bodyPr wrap="none">
            <a:spAutoFit/>
          </a:bodyPr>
          <a:lstStyle/>
          <a:p>
            <a:r>
              <a:rPr lang="en-US" altLang="zh-CN" dirty="0" err="1"/>
              <a:t>eekends</a:t>
            </a:r>
            <a:endParaRPr lang="zh-CN" altLang="en-US" dirty="0"/>
          </a:p>
        </p:txBody>
      </p:sp>
      <p:sp>
        <p:nvSpPr>
          <p:cNvPr id="7" name="矩形 6"/>
          <p:cNvSpPr/>
          <p:nvPr/>
        </p:nvSpPr>
        <p:spPr>
          <a:xfrm>
            <a:off x="2350790" y="3403362"/>
            <a:ext cx="981359" cy="523220"/>
          </a:xfrm>
          <a:prstGeom prst="rect">
            <a:avLst/>
          </a:prstGeom>
        </p:spPr>
        <p:txBody>
          <a:bodyPr wrap="none">
            <a:spAutoFit/>
          </a:bodyPr>
          <a:lstStyle/>
          <a:p>
            <a:r>
              <a:rPr lang="en-US" altLang="zh-CN" dirty="0" err="1"/>
              <a:t>octor</a:t>
            </a:r>
            <a:endParaRPr lang="zh-CN" altLang="en-US" dirty="0"/>
          </a:p>
        </p:txBody>
      </p:sp>
      <p:sp>
        <p:nvSpPr>
          <p:cNvPr id="8" name="矩形 7"/>
          <p:cNvSpPr/>
          <p:nvPr/>
        </p:nvSpPr>
        <p:spPr>
          <a:xfrm>
            <a:off x="5061456" y="3437546"/>
            <a:ext cx="643125" cy="523220"/>
          </a:xfrm>
          <a:prstGeom prst="rect">
            <a:avLst/>
          </a:prstGeom>
        </p:spPr>
        <p:txBody>
          <a:bodyPr wrap="none">
            <a:spAutoFit/>
          </a:bodyPr>
          <a:lstStyle/>
          <a:p>
            <a:r>
              <a:rPr lang="en-US" altLang="zh-CN" dirty="0"/>
              <a:t>ick</a:t>
            </a:r>
            <a:endParaRPr lang="zh-CN" altLang="en-US" dirty="0"/>
          </a:p>
        </p:txBody>
      </p:sp>
      <p:sp>
        <p:nvSpPr>
          <p:cNvPr id="9" name="矩形 8"/>
          <p:cNvSpPr/>
          <p:nvPr/>
        </p:nvSpPr>
        <p:spPr>
          <a:xfrm>
            <a:off x="7725752" y="4082127"/>
            <a:ext cx="824265" cy="523220"/>
          </a:xfrm>
          <a:prstGeom prst="rect">
            <a:avLst/>
          </a:prstGeom>
        </p:spPr>
        <p:txBody>
          <a:bodyPr wrap="none">
            <a:spAutoFit/>
          </a:bodyPr>
          <a:lstStyle/>
          <a:p>
            <a:r>
              <a:rPr lang="en-US" altLang="zh-CN" dirty="0"/>
              <a:t>how</a:t>
            </a:r>
            <a:endParaRPr lang="zh-CN" altLang="en-US" dirty="0"/>
          </a:p>
        </p:txBody>
      </p:sp>
      <p:sp>
        <p:nvSpPr>
          <p:cNvPr id="10" name="矩形 9"/>
          <p:cNvSpPr/>
          <p:nvPr/>
        </p:nvSpPr>
        <p:spPr>
          <a:xfrm>
            <a:off x="9593907" y="4082127"/>
            <a:ext cx="1117550" cy="523220"/>
          </a:xfrm>
          <a:prstGeom prst="rect">
            <a:avLst/>
          </a:prstGeom>
        </p:spPr>
        <p:txBody>
          <a:bodyPr wrap="none">
            <a:spAutoFit/>
          </a:bodyPr>
          <a:lstStyle/>
          <a:p>
            <a:r>
              <a:rPr lang="en-US" altLang="zh-CN" dirty="0"/>
              <a:t>round</a:t>
            </a:r>
            <a:endParaRPr lang="zh-CN" altLang="en-US" dirty="0"/>
          </a:p>
        </p:txBody>
      </p:sp>
      <p:sp>
        <p:nvSpPr>
          <p:cNvPr id="11" name="矩形 10"/>
          <p:cNvSpPr/>
          <p:nvPr/>
        </p:nvSpPr>
        <p:spPr>
          <a:xfrm>
            <a:off x="1486694" y="5339032"/>
            <a:ext cx="583814" cy="523220"/>
          </a:xfrm>
          <a:prstGeom prst="rect">
            <a:avLst/>
          </a:prstGeom>
        </p:spPr>
        <p:txBody>
          <a:bodyPr wrap="none">
            <a:spAutoFit/>
          </a:bodyPr>
          <a:lstStyle/>
          <a:p>
            <a:r>
              <a:rPr lang="en-US" altLang="zh-CN" dirty="0" err="1"/>
              <a:t>ait</a:t>
            </a:r>
            <a:endParaRPr lang="zh-CN" altLang="en-US" dirty="0"/>
          </a:p>
        </p:txBody>
      </p:sp>
      <p:sp>
        <p:nvSpPr>
          <p:cNvPr id="12" name="矩形 11"/>
          <p:cNvSpPr/>
          <p:nvPr/>
        </p:nvSpPr>
        <p:spPr>
          <a:xfrm>
            <a:off x="4217096" y="5339032"/>
            <a:ext cx="463588" cy="523220"/>
          </a:xfrm>
          <a:prstGeom prst="rect">
            <a:avLst/>
          </a:prstGeom>
        </p:spPr>
        <p:txBody>
          <a:bodyPr wrap="none">
            <a:spAutoFit/>
          </a:bodyPr>
          <a:lstStyle/>
          <a:p>
            <a:r>
              <a:rPr lang="en-US" altLang="zh-CN" dirty="0"/>
              <a:t>et</a:t>
            </a:r>
            <a:endParaRPr lang="zh-CN" altLang="en-US" dirty="0"/>
          </a:p>
        </p:txBody>
      </p:sp>
    </p:spTree>
    <p:extLst>
      <p:ext uri="{BB962C8B-B14F-4D97-AF65-F5344CB8AC3E}">
        <p14:creationId xmlns:p14="http://schemas.microsoft.com/office/powerpoint/2010/main" val="2839264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）阅读句子，用所给词的适当形式填空，每空一词。（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sister likes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kites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often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kites in the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park</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Mike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China and he can speak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two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room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floor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Please show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presents to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really nice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the river, Sam has many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fish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Bobby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231894" y="1429868"/>
            <a:ext cx="1063112" cy="523220"/>
          </a:xfrm>
          <a:prstGeom prst="rect">
            <a:avLst/>
          </a:prstGeom>
        </p:spPr>
        <p:txBody>
          <a:bodyPr wrap="none">
            <a:spAutoFit/>
          </a:bodyPr>
          <a:lstStyle/>
          <a:p>
            <a:r>
              <a:rPr lang="en-US" altLang="zh-CN" dirty="0"/>
              <a:t>flying</a:t>
            </a:r>
            <a:endParaRPr lang="zh-CN" altLang="en-US" dirty="0"/>
          </a:p>
        </p:txBody>
      </p:sp>
      <p:sp>
        <p:nvSpPr>
          <p:cNvPr id="4" name="矩形 3"/>
          <p:cNvSpPr/>
          <p:nvPr/>
        </p:nvSpPr>
        <p:spPr>
          <a:xfrm>
            <a:off x="8039422" y="1501876"/>
            <a:ext cx="801823" cy="523220"/>
          </a:xfrm>
          <a:prstGeom prst="rect">
            <a:avLst/>
          </a:prstGeom>
        </p:spPr>
        <p:txBody>
          <a:bodyPr wrap="none">
            <a:spAutoFit/>
          </a:bodyPr>
          <a:lstStyle/>
          <a:p>
            <a:r>
              <a:rPr lang="en-US" altLang="zh-CN" dirty="0"/>
              <a:t>flies</a:t>
            </a:r>
            <a:endParaRPr lang="zh-CN" altLang="en-US" dirty="0"/>
          </a:p>
        </p:txBody>
      </p:sp>
      <p:sp>
        <p:nvSpPr>
          <p:cNvPr id="5" name="矩形 4"/>
          <p:cNvSpPr/>
          <p:nvPr/>
        </p:nvSpPr>
        <p:spPr>
          <a:xfrm>
            <a:off x="1846734" y="2780928"/>
            <a:ext cx="861133" cy="523220"/>
          </a:xfrm>
          <a:prstGeom prst="rect">
            <a:avLst/>
          </a:prstGeom>
        </p:spPr>
        <p:txBody>
          <a:bodyPr wrap="none">
            <a:spAutoFit/>
          </a:bodyPr>
          <a:lstStyle/>
          <a:p>
            <a:r>
              <a:rPr lang="en-US" altLang="zh-CN" dirty="0"/>
              <a:t>lives</a:t>
            </a:r>
            <a:endParaRPr lang="zh-CN" altLang="en-US" dirty="0"/>
          </a:p>
        </p:txBody>
      </p:sp>
      <p:sp>
        <p:nvSpPr>
          <p:cNvPr id="6" name="矩形 5"/>
          <p:cNvSpPr/>
          <p:nvPr/>
        </p:nvSpPr>
        <p:spPr>
          <a:xfrm>
            <a:off x="8247890" y="2768422"/>
            <a:ext cx="1401346" cy="523220"/>
          </a:xfrm>
          <a:prstGeom prst="rect">
            <a:avLst/>
          </a:prstGeom>
        </p:spPr>
        <p:txBody>
          <a:bodyPr wrap="none">
            <a:spAutoFit/>
          </a:bodyPr>
          <a:lstStyle/>
          <a:p>
            <a:r>
              <a:rPr lang="en-US" altLang="zh-CN" dirty="0"/>
              <a:t>Chinese</a:t>
            </a:r>
            <a:endParaRPr lang="zh-CN" altLang="en-US" dirty="0"/>
          </a:p>
        </p:txBody>
      </p:sp>
      <p:sp>
        <p:nvSpPr>
          <p:cNvPr id="7" name="矩形 6"/>
          <p:cNvSpPr/>
          <p:nvPr/>
        </p:nvSpPr>
        <p:spPr>
          <a:xfrm>
            <a:off x="3062324" y="3425000"/>
            <a:ext cx="1135183" cy="523220"/>
          </a:xfrm>
          <a:prstGeom prst="rect">
            <a:avLst/>
          </a:prstGeom>
        </p:spPr>
        <p:txBody>
          <a:bodyPr wrap="none">
            <a:spAutoFit/>
          </a:bodyPr>
          <a:lstStyle/>
          <a:p>
            <a:r>
              <a:rPr lang="en-US" altLang="zh-CN" dirty="0"/>
              <a:t>rooms</a:t>
            </a:r>
            <a:endParaRPr lang="zh-CN" altLang="en-US" dirty="0"/>
          </a:p>
        </p:txBody>
      </p:sp>
      <p:sp>
        <p:nvSpPr>
          <p:cNvPr id="8" name="矩形 7"/>
          <p:cNvSpPr/>
          <p:nvPr/>
        </p:nvSpPr>
        <p:spPr>
          <a:xfrm>
            <a:off x="6951894" y="3416454"/>
            <a:ext cx="1221809" cy="523220"/>
          </a:xfrm>
          <a:prstGeom prst="rect">
            <a:avLst/>
          </a:prstGeom>
        </p:spPr>
        <p:txBody>
          <a:bodyPr wrap="none">
            <a:spAutoFit/>
          </a:bodyPr>
          <a:lstStyle/>
          <a:p>
            <a:r>
              <a:rPr lang="en-US" altLang="zh-CN" dirty="0"/>
              <a:t>second</a:t>
            </a:r>
            <a:endParaRPr lang="zh-CN" altLang="en-US" dirty="0"/>
          </a:p>
        </p:txBody>
      </p:sp>
      <p:sp>
        <p:nvSpPr>
          <p:cNvPr id="9" name="矩形 8"/>
          <p:cNvSpPr/>
          <p:nvPr/>
        </p:nvSpPr>
        <p:spPr>
          <a:xfrm>
            <a:off x="2774292" y="4068526"/>
            <a:ext cx="623889" cy="523220"/>
          </a:xfrm>
          <a:prstGeom prst="rect">
            <a:avLst/>
          </a:prstGeom>
        </p:spPr>
        <p:txBody>
          <a:bodyPr wrap="none">
            <a:spAutoFit/>
          </a:bodyPr>
          <a:lstStyle/>
          <a:p>
            <a:r>
              <a:rPr lang="en-US" altLang="zh-CN" dirty="0"/>
              <a:t>his</a:t>
            </a:r>
            <a:endParaRPr lang="zh-CN" altLang="en-US" dirty="0"/>
          </a:p>
        </p:txBody>
      </p:sp>
      <p:sp>
        <p:nvSpPr>
          <p:cNvPr id="10" name="矩形 9"/>
          <p:cNvSpPr/>
          <p:nvPr/>
        </p:nvSpPr>
        <p:spPr>
          <a:xfrm>
            <a:off x="6239222" y="4085374"/>
            <a:ext cx="524503" cy="523220"/>
          </a:xfrm>
          <a:prstGeom prst="rect">
            <a:avLst/>
          </a:prstGeom>
        </p:spPr>
        <p:txBody>
          <a:bodyPr wrap="none">
            <a:spAutoFit/>
          </a:bodyPr>
          <a:lstStyle/>
          <a:p>
            <a:r>
              <a:rPr lang="en-US" altLang="zh-CN" dirty="0"/>
              <a:t>us</a:t>
            </a:r>
            <a:endParaRPr lang="zh-CN" altLang="en-US" dirty="0"/>
          </a:p>
        </p:txBody>
      </p:sp>
      <p:sp>
        <p:nvSpPr>
          <p:cNvPr id="11" name="矩形 10"/>
          <p:cNvSpPr/>
          <p:nvPr/>
        </p:nvSpPr>
        <p:spPr>
          <a:xfrm>
            <a:off x="4943078" y="4708052"/>
            <a:ext cx="744114" cy="523220"/>
          </a:xfrm>
          <a:prstGeom prst="rect">
            <a:avLst/>
          </a:prstGeom>
        </p:spPr>
        <p:txBody>
          <a:bodyPr wrap="none">
            <a:spAutoFit/>
          </a:bodyPr>
          <a:lstStyle/>
          <a:p>
            <a:r>
              <a:rPr lang="en-US" altLang="zh-CN" dirty="0"/>
              <a:t>fish</a:t>
            </a:r>
            <a:endParaRPr lang="zh-CN" altLang="en-US" dirty="0"/>
          </a:p>
        </p:txBody>
      </p:sp>
      <p:sp>
        <p:nvSpPr>
          <p:cNvPr id="12" name="矩形 11"/>
          <p:cNvSpPr/>
          <p:nvPr/>
        </p:nvSpPr>
        <p:spPr>
          <a:xfrm>
            <a:off x="8814418" y="4688888"/>
            <a:ext cx="1303562" cy="523220"/>
          </a:xfrm>
          <a:prstGeom prst="rect">
            <a:avLst/>
          </a:prstGeom>
        </p:spPr>
        <p:txBody>
          <a:bodyPr wrap="none">
            <a:spAutoFit/>
          </a:bodyPr>
          <a:lstStyle/>
          <a:p>
            <a:r>
              <a:rPr lang="en-US" altLang="zh-CN" dirty="0"/>
              <a:t>doesn’t</a:t>
            </a:r>
            <a:endParaRPr lang="zh-CN" altLang="en-US" dirty="0"/>
          </a:p>
        </p:txBody>
      </p:sp>
    </p:spTree>
    <p:extLst>
      <p:ext uri="{BB962C8B-B14F-4D97-AF65-F5344CB8AC3E}">
        <p14:creationId xmlns:p14="http://schemas.microsoft.com/office/powerpoint/2010/main" val="2676545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2170"/>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八、 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三个选项中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选出正确选项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将其序号填入题前括号内。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Teachers’ Day is coming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want to send an email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24952" y="3933056"/>
            <a:ext cx="11377264" cy="1384995"/>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“send sth to </a:t>
            </a:r>
            <a:r>
              <a:rPr lang="en-US" altLang="zh-CN" dirty="0" err="1">
                <a:cs typeface="Times New Roman" panose="02020603050405020304" pitchFamily="18" charset="0"/>
              </a:rPr>
              <a:t>sb</a:t>
            </a:r>
            <a:r>
              <a:rPr lang="en-US" altLang="zh-CN" dirty="0">
                <a:cs typeface="Times New Roman" panose="02020603050405020304" pitchFamily="18" charset="0"/>
              </a:rPr>
              <a:t>”</a:t>
            </a:r>
            <a:r>
              <a:rPr lang="zh-CN" altLang="zh-CN" dirty="0">
                <a:cs typeface="Times New Roman" panose="02020603050405020304" pitchFamily="18" charset="0"/>
              </a:rPr>
              <a:t>是固定搭配，意为</a:t>
            </a:r>
            <a:r>
              <a:rPr lang="en-US" altLang="zh-CN" dirty="0">
                <a:cs typeface="Times New Roman" panose="02020603050405020304" pitchFamily="18" charset="0"/>
              </a:rPr>
              <a:t>“</a:t>
            </a:r>
            <a:r>
              <a:rPr lang="zh-CN" altLang="zh-CN" dirty="0">
                <a:cs typeface="Times New Roman" panose="02020603050405020304" pitchFamily="18" charset="0"/>
              </a:rPr>
              <a:t>给某人发送某物</a:t>
            </a:r>
            <a:r>
              <a:rPr lang="en-US" altLang="zh-CN" dirty="0">
                <a:cs typeface="Times New Roman" panose="02020603050405020304" pitchFamily="18" charset="0"/>
              </a:rPr>
              <a:t>”</a:t>
            </a:r>
            <a:r>
              <a:rPr lang="zh-CN" altLang="zh-CN" dirty="0">
                <a:cs typeface="Times New Roman" panose="02020603050405020304" pitchFamily="18" charset="0"/>
              </a:rPr>
              <a:t>，这里是给老师发送邮件，所以用</a:t>
            </a:r>
            <a:r>
              <a:rPr lang="en-US" altLang="zh-CN" dirty="0">
                <a:cs typeface="Times New Roman" panose="02020603050405020304" pitchFamily="18" charset="0"/>
              </a:rPr>
              <a:t>to,</a:t>
            </a:r>
            <a:r>
              <a:rPr lang="zh-CN" altLang="zh-CN" dirty="0">
                <a:cs typeface="Times New Roman" panose="02020603050405020304" pitchFamily="18" charset="0"/>
              </a:rPr>
              <a:t>故选</a:t>
            </a:r>
            <a:r>
              <a:rPr lang="en-US" altLang="zh-CN" dirty="0">
                <a:cs typeface="Times New Roman" panose="02020603050405020304" pitchFamily="18" charset="0"/>
              </a:rPr>
              <a:t>B</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40049" y="2132856"/>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915744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062651"/>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 Hai and Su Yang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 dancing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both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p>
          <a:p>
            <a:pPr hangingPunct="0">
              <a:spcAft>
                <a:spcPts val="0"/>
              </a:spcAft>
              <a:tabLst>
                <a:tab pos="539750" algn="l"/>
                <a:tab pos="630238" algn="l"/>
                <a:tab pos="1879600" algn="l"/>
                <a:tab pos="4410075" algn="l"/>
                <a:tab pos="5130800" algn="l"/>
                <a:tab pos="728980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Billy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 but he can’t move the desk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pushes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looks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runs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50590" y="2124559"/>
            <a:ext cx="11377264" cy="1384995"/>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“all”</a:t>
            </a:r>
            <a:r>
              <a:rPr lang="zh-CN" altLang="zh-CN" dirty="0">
                <a:cs typeface="Times New Roman" panose="02020603050405020304" pitchFamily="18" charset="0"/>
              </a:rPr>
              <a:t>用于三者及以上都，</a:t>
            </a:r>
            <a:r>
              <a:rPr lang="en-US" altLang="zh-CN" dirty="0">
                <a:cs typeface="Times New Roman" panose="02020603050405020304" pitchFamily="18" charset="0"/>
              </a:rPr>
              <a:t>“both”</a:t>
            </a:r>
            <a:r>
              <a:rPr lang="zh-CN" altLang="zh-CN" dirty="0">
                <a:cs typeface="Times New Roman" panose="02020603050405020304" pitchFamily="18" charset="0"/>
              </a:rPr>
              <a:t>用于两者都，苏海和苏洋是两个人，所以用</a:t>
            </a:r>
            <a:r>
              <a:rPr lang="en-US" altLang="zh-CN" dirty="0">
                <a:cs typeface="Times New Roman" panose="02020603050405020304" pitchFamily="18" charset="0"/>
              </a:rPr>
              <a:t>both</a:t>
            </a:r>
            <a:r>
              <a:rPr lang="zh-CN" altLang="zh-CN" dirty="0">
                <a:cs typeface="Times New Roman" panose="02020603050405020304" pitchFamily="18" charset="0"/>
              </a:rPr>
              <a:t>；</a:t>
            </a:r>
            <a:r>
              <a:rPr lang="en-US" altLang="zh-CN" dirty="0">
                <a:cs typeface="Times New Roman" panose="02020603050405020304" pitchFamily="18" charset="0"/>
              </a:rPr>
              <a:t>are</a:t>
            </a:r>
            <a:r>
              <a:rPr lang="zh-CN" altLang="zh-CN" dirty="0">
                <a:cs typeface="Times New Roman" panose="02020603050405020304" pitchFamily="18" charset="0"/>
              </a:rPr>
              <a:t>是</a:t>
            </a:r>
            <a:r>
              <a:rPr lang="en-US" altLang="zh-CN" dirty="0">
                <a:cs typeface="Times New Roman" panose="02020603050405020304" pitchFamily="18" charset="0"/>
              </a:rPr>
              <a:t>be</a:t>
            </a:r>
            <a:r>
              <a:rPr lang="zh-CN" altLang="zh-CN" dirty="0">
                <a:cs typeface="Times New Roman" panose="02020603050405020304" pitchFamily="18" charset="0"/>
              </a:rPr>
              <a:t>动词，此句已有实义动词</a:t>
            </a:r>
            <a:r>
              <a:rPr lang="en-US" altLang="zh-CN" dirty="0">
                <a:cs typeface="Times New Roman" panose="02020603050405020304" pitchFamily="18" charset="0"/>
              </a:rPr>
              <a:t>like,</a:t>
            </a:r>
            <a:r>
              <a:rPr lang="zh-CN" altLang="zh-CN" dirty="0">
                <a:cs typeface="Times New Roman" panose="02020603050405020304" pitchFamily="18" charset="0"/>
              </a:rPr>
              <a:t>不能再用</a:t>
            </a:r>
            <a:r>
              <a:rPr lang="en-US" altLang="zh-CN" dirty="0">
                <a:cs typeface="Times New Roman" panose="02020603050405020304" pitchFamily="18" charset="0"/>
              </a:rPr>
              <a:t>are,</a:t>
            </a:r>
            <a:r>
              <a:rPr lang="zh-CN" altLang="zh-CN" dirty="0">
                <a:cs typeface="Times New Roman" panose="02020603050405020304" pitchFamily="18" charset="0"/>
              </a:rPr>
              <a:t>故选</a:t>
            </a:r>
            <a:r>
              <a:rPr lang="en-US" altLang="zh-CN" dirty="0">
                <a:cs typeface="Times New Roman" panose="02020603050405020304" pitchFamily="18" charset="0"/>
              </a:rPr>
              <a:t>B</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矩形 3"/>
          <p:cNvSpPr/>
          <p:nvPr/>
        </p:nvSpPr>
        <p:spPr>
          <a:xfrm>
            <a:off x="550590" y="4653136"/>
            <a:ext cx="11449272"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根据</a:t>
            </a:r>
            <a:r>
              <a:rPr lang="en-US" altLang="zh-CN" dirty="0">
                <a:cs typeface="Times New Roman" panose="02020603050405020304" pitchFamily="18" charset="0"/>
              </a:rPr>
              <a:t>“but he can’t move the desk</a:t>
            </a:r>
            <a:r>
              <a:rPr lang="en-US" altLang="zh-CN" dirty="0">
                <a:ea typeface="Times New Roman" panose="02020603050405020304" pitchFamily="18" charset="0"/>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但他搬不动桌子</a:t>
            </a:r>
            <a:r>
              <a:rPr lang="en-US" altLang="zh-CN" dirty="0">
                <a:ea typeface="Times New Roman" panose="02020603050405020304" pitchFamily="18" charset="0"/>
                <a:cs typeface="Times New Roman" panose="02020603050405020304" pitchFamily="18" charset="0"/>
              </a:rPr>
              <a:t>)</a:t>
            </a:r>
            <a:r>
              <a:rPr lang="en-US" altLang="zh-CN" dirty="0">
                <a:cs typeface="Times New Roman" panose="02020603050405020304" pitchFamily="18" charset="0"/>
              </a:rPr>
              <a:t>”</a:t>
            </a:r>
            <a:r>
              <a:rPr lang="zh-CN" altLang="zh-CN" dirty="0">
                <a:cs typeface="Times New Roman" panose="02020603050405020304" pitchFamily="18" charset="0"/>
              </a:rPr>
              <a:t>可知，前面是说用力推，</a:t>
            </a:r>
            <a:r>
              <a:rPr lang="en-US" altLang="zh-CN" dirty="0">
                <a:cs typeface="Times New Roman" panose="02020603050405020304" pitchFamily="18" charset="0"/>
              </a:rPr>
              <a:t>“push”</a:t>
            </a:r>
            <a:r>
              <a:rPr lang="zh-CN" altLang="zh-CN" dirty="0">
                <a:cs typeface="Times New Roman" panose="02020603050405020304" pitchFamily="18" charset="0"/>
              </a:rPr>
              <a:t>表示</a:t>
            </a:r>
            <a:r>
              <a:rPr lang="en-US" altLang="zh-CN" dirty="0">
                <a:cs typeface="Times New Roman" panose="02020603050405020304" pitchFamily="18" charset="0"/>
              </a:rPr>
              <a:t>“</a:t>
            </a:r>
            <a:r>
              <a:rPr lang="zh-CN" altLang="zh-CN" dirty="0">
                <a:cs typeface="Times New Roman" panose="02020603050405020304" pitchFamily="18" charset="0"/>
              </a:rPr>
              <a:t>推</a:t>
            </a:r>
            <a:r>
              <a:rPr lang="en-US" altLang="zh-CN" dirty="0">
                <a:cs typeface="Times New Roman" panose="02020603050405020304" pitchFamily="18" charset="0"/>
              </a:rPr>
              <a:t>”</a:t>
            </a:r>
            <a:r>
              <a:rPr lang="zh-CN" altLang="zh-CN" dirty="0">
                <a:cs typeface="Times New Roman" panose="02020603050405020304" pitchFamily="18" charset="0"/>
              </a:rPr>
              <a:t>，</a:t>
            </a:r>
            <a:r>
              <a:rPr lang="en-US" altLang="zh-CN" dirty="0">
                <a:cs typeface="Times New Roman" panose="02020603050405020304" pitchFamily="18" charset="0"/>
              </a:rPr>
              <a:t>“look”</a:t>
            </a:r>
            <a:r>
              <a:rPr lang="zh-CN" altLang="zh-CN" dirty="0">
                <a:cs typeface="Times New Roman" panose="02020603050405020304" pitchFamily="18" charset="0"/>
              </a:rPr>
              <a:t>是</a:t>
            </a:r>
            <a:r>
              <a:rPr lang="en-US" altLang="zh-CN" dirty="0">
                <a:cs typeface="Times New Roman" panose="02020603050405020304" pitchFamily="18" charset="0"/>
              </a:rPr>
              <a:t>“</a:t>
            </a:r>
            <a:r>
              <a:rPr lang="zh-CN" altLang="zh-CN" dirty="0">
                <a:cs typeface="Times New Roman" panose="02020603050405020304" pitchFamily="18" charset="0"/>
              </a:rPr>
              <a:t>看</a:t>
            </a:r>
            <a:r>
              <a:rPr lang="en-US" altLang="zh-CN" dirty="0">
                <a:cs typeface="Times New Roman" panose="02020603050405020304" pitchFamily="18" charset="0"/>
              </a:rPr>
              <a:t>”</a:t>
            </a:r>
            <a:r>
              <a:rPr lang="zh-CN" altLang="zh-CN" dirty="0">
                <a:cs typeface="Times New Roman" panose="02020603050405020304" pitchFamily="18" charset="0"/>
              </a:rPr>
              <a:t>，</a:t>
            </a:r>
            <a:r>
              <a:rPr lang="en-US" altLang="zh-CN" dirty="0">
                <a:cs typeface="Times New Roman" panose="02020603050405020304" pitchFamily="18" charset="0"/>
              </a:rPr>
              <a:t>“run”</a:t>
            </a:r>
            <a:r>
              <a:rPr lang="zh-CN" altLang="zh-CN" dirty="0">
                <a:cs typeface="Times New Roman" panose="02020603050405020304" pitchFamily="18" charset="0"/>
              </a:rPr>
              <a:t>是</a:t>
            </a:r>
            <a:r>
              <a:rPr lang="en-US" altLang="zh-CN" dirty="0">
                <a:cs typeface="Times New Roman" panose="02020603050405020304" pitchFamily="18" charset="0"/>
              </a:rPr>
              <a:t>“</a:t>
            </a:r>
            <a:r>
              <a:rPr lang="zh-CN" altLang="zh-CN" dirty="0">
                <a:cs typeface="Times New Roman" panose="02020603050405020304" pitchFamily="18" charset="0"/>
              </a:rPr>
              <a:t>跑</a:t>
            </a:r>
            <a:r>
              <a:rPr lang="en-US" altLang="zh-CN" dirty="0">
                <a:cs typeface="Times New Roman" panose="02020603050405020304" pitchFamily="18" charset="0"/>
              </a:rPr>
              <a:t>”</a:t>
            </a:r>
            <a:r>
              <a:rPr lang="zh-CN" altLang="zh-CN" dirty="0">
                <a:cs typeface="Times New Roman" panose="02020603050405020304" pitchFamily="18" charset="0"/>
              </a:rPr>
              <a:t>，故选</a:t>
            </a:r>
            <a:r>
              <a:rPr lang="en-US" altLang="zh-CN" dirty="0">
                <a:cs typeface="Times New Roman" panose="02020603050405020304" pitchFamily="18" charset="0"/>
              </a:rPr>
              <a:t>A</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910630" y="83671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1001638" y="3509554"/>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97280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062651"/>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noodles are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can’t eat now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just right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nice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too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hot</a:t>
            </a:r>
          </a:p>
          <a:p>
            <a:pPr hangingPunct="0">
              <a:spcAft>
                <a:spcPts val="0"/>
              </a:spcAft>
              <a:tabLst>
                <a:tab pos="539750" algn="l"/>
                <a:tab pos="630238" algn="l"/>
                <a:tab pos="1879600" algn="l"/>
                <a:tab pos="4410075" algn="l"/>
                <a:tab pos="5130800" algn="l"/>
                <a:tab pos="728980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Liu Tao,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 TV for too long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bad for your eyes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isn’t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doesn’t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don’t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67682" y="2090375"/>
            <a:ext cx="11296112"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a:t>
            </a:r>
            <a:r>
              <a:rPr lang="en-US" altLang="zh-CN" dirty="0">
                <a:cs typeface="Times New Roman" panose="02020603050405020304" pitchFamily="18" charset="0"/>
              </a:rPr>
              <a:t>“You can’t eat now.” </a:t>
            </a:r>
            <a:r>
              <a:rPr lang="zh-CN" altLang="zh-CN" dirty="0">
                <a:cs typeface="Times New Roman" panose="02020603050405020304" pitchFamily="18" charset="0"/>
              </a:rPr>
              <a:t>可知面条太烫了，</a:t>
            </a:r>
            <a:r>
              <a:rPr lang="en-US" altLang="zh-CN" dirty="0">
                <a:cs typeface="Times New Roman" panose="02020603050405020304" pitchFamily="18" charset="0"/>
              </a:rPr>
              <a:t>“too hot”</a:t>
            </a:r>
            <a:r>
              <a:rPr lang="zh-CN" altLang="zh-CN" dirty="0">
                <a:cs typeface="Times New Roman" panose="02020603050405020304" pitchFamily="18" charset="0"/>
              </a:rPr>
              <a:t>表示</a:t>
            </a:r>
            <a:r>
              <a:rPr lang="en-US" altLang="zh-CN" dirty="0">
                <a:cs typeface="Times New Roman" panose="02020603050405020304" pitchFamily="18" charset="0"/>
              </a:rPr>
              <a:t>“</a:t>
            </a:r>
            <a:r>
              <a:rPr lang="zh-CN" altLang="zh-CN" dirty="0">
                <a:cs typeface="Times New Roman" panose="02020603050405020304" pitchFamily="18" charset="0"/>
              </a:rPr>
              <a:t>太热，太烫</a:t>
            </a:r>
            <a:r>
              <a:rPr lang="en-US" altLang="zh-CN" dirty="0">
                <a:cs typeface="Times New Roman" panose="02020603050405020304" pitchFamily="18" charset="0"/>
              </a:rPr>
              <a:t>”</a:t>
            </a:r>
            <a:r>
              <a:rPr lang="zh-CN" altLang="zh-CN" dirty="0">
                <a:cs typeface="Times New Roman" panose="02020603050405020304" pitchFamily="18" charset="0"/>
              </a:rPr>
              <a:t>；</a:t>
            </a:r>
            <a:r>
              <a:rPr lang="en-US" altLang="zh-CN" dirty="0">
                <a:cs typeface="Times New Roman" panose="02020603050405020304" pitchFamily="18" charset="0"/>
              </a:rPr>
              <a:t>“just right”</a:t>
            </a:r>
            <a:r>
              <a:rPr lang="zh-CN" altLang="zh-CN" dirty="0">
                <a:cs typeface="Times New Roman" panose="02020603050405020304" pitchFamily="18" charset="0"/>
              </a:rPr>
              <a:t>是</a:t>
            </a:r>
            <a:r>
              <a:rPr lang="en-US" altLang="zh-CN" dirty="0">
                <a:cs typeface="Times New Roman" panose="02020603050405020304" pitchFamily="18" charset="0"/>
              </a:rPr>
              <a:t>“</a:t>
            </a:r>
            <a:r>
              <a:rPr lang="zh-CN" altLang="zh-CN" dirty="0">
                <a:cs typeface="Times New Roman" panose="02020603050405020304" pitchFamily="18" charset="0"/>
              </a:rPr>
              <a:t>刚刚好</a:t>
            </a:r>
            <a:r>
              <a:rPr lang="en-US" altLang="zh-CN" dirty="0">
                <a:cs typeface="Times New Roman" panose="02020603050405020304" pitchFamily="18" charset="0"/>
              </a:rPr>
              <a:t>”</a:t>
            </a:r>
            <a:r>
              <a:rPr lang="zh-CN" altLang="zh-CN" dirty="0">
                <a:cs typeface="Times New Roman" panose="02020603050405020304" pitchFamily="18" charset="0"/>
              </a:rPr>
              <a:t>，</a:t>
            </a:r>
            <a:r>
              <a:rPr lang="en-US" altLang="zh-CN" dirty="0">
                <a:cs typeface="Times New Roman" panose="02020603050405020304" pitchFamily="18" charset="0"/>
              </a:rPr>
              <a:t>“so nice”</a:t>
            </a:r>
            <a:r>
              <a:rPr lang="zh-CN" altLang="zh-CN" dirty="0">
                <a:cs typeface="Times New Roman" panose="02020603050405020304" pitchFamily="18" charset="0"/>
              </a:rPr>
              <a:t>是</a:t>
            </a:r>
            <a:r>
              <a:rPr lang="en-US" altLang="zh-CN" dirty="0">
                <a:cs typeface="Times New Roman" panose="02020603050405020304" pitchFamily="18" charset="0"/>
              </a:rPr>
              <a:t>“</a:t>
            </a:r>
            <a:r>
              <a:rPr lang="zh-CN" altLang="zh-CN" dirty="0">
                <a:cs typeface="Times New Roman" panose="02020603050405020304" pitchFamily="18" charset="0"/>
              </a:rPr>
              <a:t>如此美味</a:t>
            </a:r>
            <a:r>
              <a:rPr lang="en-US" altLang="zh-CN" dirty="0">
                <a:cs typeface="Times New Roman" panose="02020603050405020304" pitchFamily="18" charset="0"/>
              </a:rPr>
              <a:t>”</a:t>
            </a:r>
            <a:r>
              <a:rPr lang="zh-CN" altLang="zh-CN" dirty="0">
                <a:cs typeface="Times New Roman" panose="02020603050405020304" pitchFamily="18" charset="0"/>
              </a:rPr>
              <a:t>，故选</a:t>
            </a:r>
            <a:r>
              <a:rPr lang="en-US" altLang="zh-CN" dirty="0">
                <a:cs typeface="Times New Roman" panose="02020603050405020304" pitchFamily="18" charset="0"/>
              </a:rPr>
              <a:t>C</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矩形 3"/>
          <p:cNvSpPr/>
          <p:nvPr/>
        </p:nvSpPr>
        <p:spPr>
          <a:xfrm>
            <a:off x="622598" y="4636044"/>
            <a:ext cx="11241196"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这是一个祈使句的否定形式，结构为</a:t>
            </a:r>
            <a:r>
              <a:rPr lang="en-US" altLang="zh-CN" dirty="0">
                <a:cs typeface="Times New Roman" panose="02020603050405020304" pitchFamily="18" charset="0"/>
              </a:rPr>
              <a:t>“Don’t</a:t>
            </a:r>
            <a:r>
              <a:rPr lang="zh-CN" altLang="zh-CN" dirty="0">
                <a:cs typeface="Times New Roman" panose="02020603050405020304" pitchFamily="18" charset="0"/>
              </a:rPr>
              <a:t>＋动词原形</a:t>
            </a:r>
            <a:r>
              <a:rPr lang="en-US" altLang="zh-CN" dirty="0">
                <a:cs typeface="Times New Roman" panose="02020603050405020304" pitchFamily="18" charset="0"/>
              </a:rPr>
              <a:t>.”</a:t>
            </a:r>
            <a:r>
              <a:rPr lang="zh-CN" altLang="zh-CN" dirty="0">
                <a:cs typeface="Times New Roman" panose="02020603050405020304" pitchFamily="18" charset="0"/>
              </a:rPr>
              <a:t>，表示</a:t>
            </a:r>
            <a:r>
              <a:rPr lang="en-US" altLang="zh-CN" dirty="0">
                <a:cs typeface="Times New Roman" panose="02020603050405020304" pitchFamily="18" charset="0"/>
              </a:rPr>
              <a:t>“</a:t>
            </a:r>
            <a:r>
              <a:rPr lang="zh-CN" altLang="zh-CN" dirty="0">
                <a:cs typeface="Times New Roman" panose="02020603050405020304" pitchFamily="18" charset="0"/>
              </a:rPr>
              <a:t>不要做某事</a:t>
            </a:r>
            <a:r>
              <a:rPr lang="en-US" altLang="zh-CN" dirty="0">
                <a:cs typeface="Times New Roman" panose="02020603050405020304" pitchFamily="18" charset="0"/>
              </a:rPr>
              <a:t>”</a:t>
            </a:r>
            <a:r>
              <a:rPr lang="zh-CN" altLang="zh-CN" dirty="0">
                <a:cs typeface="Times New Roman" panose="02020603050405020304" pitchFamily="18" charset="0"/>
              </a:rPr>
              <a:t>，故选</a:t>
            </a:r>
            <a:r>
              <a:rPr lang="en-US" altLang="zh-CN" dirty="0">
                <a:cs typeface="Times New Roman" panose="02020603050405020304" pitchFamily="18" charset="0"/>
              </a:rPr>
              <a:t>C</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898326" y="834640"/>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27722" y="3483916"/>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831462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54984"/>
          </a:xfrm>
        </p:spPr>
        <p:txBody>
          <a:bodyPr/>
          <a:lstStyle/>
          <a:p>
            <a:pPr algn="ctr" hangingPunct="0">
              <a:spcAft>
                <a:spcPts val="0"/>
              </a:spcAft>
              <a:tabLst>
                <a:tab pos="540385" algn="l"/>
                <a:tab pos="630555" algn="l"/>
                <a:tab pos="4410710" algn="l"/>
                <a:tab pos="5130800" algn="l"/>
                <a:tab pos="7291070" algn="l"/>
              </a:tabLst>
            </a:pPr>
            <a:r>
              <a:rPr lang="zh-CN" altLang="zh-CN"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听力部分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dirty="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选出你所听到的内容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将其序号填入题前括号内。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听两遍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swing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soup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sing</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arms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ice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ideas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18997" y="3429000"/>
            <a:ext cx="4318233"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Bobby is on the swing now.</a:t>
            </a:r>
            <a:endParaRPr lang="zh-CN" altLang="zh-CN" sz="1050" dirty="0">
              <a:solidFill>
                <a:srgbClr val="000000"/>
              </a:solidFill>
              <a:cs typeface="Times New Roman" panose="02020603050405020304" pitchFamily="18" charset="0"/>
            </a:endParaRPr>
          </a:p>
        </p:txBody>
      </p:sp>
      <p:sp>
        <p:nvSpPr>
          <p:cNvPr id="4" name="矩形 3"/>
          <p:cNvSpPr/>
          <p:nvPr/>
        </p:nvSpPr>
        <p:spPr>
          <a:xfrm>
            <a:off x="616972" y="4737330"/>
            <a:ext cx="4998484"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The monkey has two long</a:t>
            </a:r>
            <a:r>
              <a:rPr lang="en-US" altLang="zh-CN" sz="1050" dirty="0">
                <a:solidFill>
                  <a:srgbClr val="ED028C"/>
                </a:solidFill>
                <a:cs typeface="Times New Roman" panose="02020603050405020304" pitchFamily="18" charset="0"/>
              </a:rPr>
              <a:t> </a:t>
            </a:r>
            <a:r>
              <a:rPr lang="en-US" altLang="zh-CN" dirty="0">
                <a:solidFill>
                  <a:srgbClr val="ED028C"/>
                </a:solidFill>
                <a:cs typeface="Times New Roman" panose="02020603050405020304" pitchFamily="18" charset="0"/>
              </a:rPr>
              <a:t>arms.</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939908" y="2763836"/>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27722" y="4221088"/>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967848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Billy sometimes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dinner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family on Saturdays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has;with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eats;and</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 friends like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 Internet? —Yes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Do;chatting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Do;chat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Does;chatting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2037201"/>
            <a:ext cx="11296112" cy="203132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主语</a:t>
            </a:r>
            <a:r>
              <a:rPr lang="en-US" altLang="zh-CN" dirty="0">
                <a:cs typeface="Times New Roman" panose="02020603050405020304" pitchFamily="18" charset="0"/>
              </a:rPr>
              <a:t>Billy</a:t>
            </a:r>
            <a:r>
              <a:rPr lang="zh-CN" altLang="zh-CN" dirty="0">
                <a:cs typeface="Times New Roman" panose="02020603050405020304" pitchFamily="18" charset="0"/>
              </a:rPr>
              <a:t>是第三人称单数，谓语动词要用第三人称单数形式，</a:t>
            </a:r>
            <a:r>
              <a:rPr lang="en-US" altLang="zh-CN" dirty="0">
                <a:cs typeface="Times New Roman" panose="02020603050405020304" pitchFamily="18" charset="0"/>
              </a:rPr>
              <a:t>“have dinner”</a:t>
            </a:r>
            <a:r>
              <a:rPr lang="zh-CN" altLang="zh-CN" dirty="0">
                <a:cs typeface="Times New Roman" panose="02020603050405020304" pitchFamily="18" charset="0"/>
              </a:rPr>
              <a:t>表示</a:t>
            </a:r>
            <a:r>
              <a:rPr lang="en-US" altLang="zh-CN" dirty="0">
                <a:cs typeface="Times New Roman" panose="02020603050405020304" pitchFamily="18" charset="0"/>
              </a:rPr>
              <a:t>“</a:t>
            </a:r>
            <a:r>
              <a:rPr lang="zh-CN" altLang="zh-CN" dirty="0">
                <a:cs typeface="Times New Roman" panose="02020603050405020304" pitchFamily="18" charset="0"/>
              </a:rPr>
              <a:t>吃晚餐</a:t>
            </a:r>
            <a:r>
              <a:rPr lang="en-US" altLang="zh-CN" dirty="0">
                <a:cs typeface="Times New Roman" panose="02020603050405020304" pitchFamily="18" charset="0"/>
              </a:rPr>
              <a:t>”</a:t>
            </a:r>
            <a:r>
              <a:rPr lang="zh-CN" altLang="zh-CN" dirty="0">
                <a:cs typeface="Times New Roman" panose="02020603050405020304" pitchFamily="18" charset="0"/>
              </a:rPr>
              <a:t>，</a:t>
            </a:r>
            <a:r>
              <a:rPr lang="en-US" altLang="zh-CN" dirty="0">
                <a:cs typeface="Times New Roman" panose="02020603050405020304" pitchFamily="18" charset="0"/>
              </a:rPr>
              <a:t>have</a:t>
            </a:r>
            <a:r>
              <a:rPr lang="zh-CN" altLang="zh-CN" dirty="0">
                <a:cs typeface="Times New Roman" panose="02020603050405020304" pitchFamily="18" charset="0"/>
              </a:rPr>
              <a:t>的第三人称单数是</a:t>
            </a:r>
            <a:r>
              <a:rPr lang="en-US" altLang="zh-CN" dirty="0">
                <a:cs typeface="Times New Roman" panose="02020603050405020304" pitchFamily="18" charset="0"/>
              </a:rPr>
              <a:t>has</a:t>
            </a:r>
            <a:r>
              <a:rPr lang="zh-CN" altLang="zh-CN" dirty="0">
                <a:cs typeface="Times New Roman" panose="02020603050405020304" pitchFamily="18" charset="0"/>
              </a:rPr>
              <a:t>；</a:t>
            </a:r>
            <a:r>
              <a:rPr lang="en-US" altLang="zh-CN" dirty="0">
                <a:cs typeface="Times New Roman" panose="02020603050405020304" pitchFamily="18" charset="0"/>
              </a:rPr>
              <a:t>“</a:t>
            </a:r>
            <a:r>
              <a:rPr lang="zh-CN" altLang="zh-CN" dirty="0">
                <a:cs typeface="Times New Roman" panose="02020603050405020304" pitchFamily="18" charset="0"/>
              </a:rPr>
              <a:t>和</a:t>
            </a:r>
            <a:r>
              <a:rPr lang="en-US" altLang="zh-CN" dirty="0">
                <a:latin typeface="宋体" panose="02010600030101010101" pitchFamily="2" charset="-122"/>
                <a:cs typeface="Times New Roman" panose="02020603050405020304" pitchFamily="18" charset="0"/>
              </a:rPr>
              <a:t>……</a:t>
            </a:r>
            <a:r>
              <a:rPr lang="zh-CN" altLang="zh-CN" dirty="0">
                <a:cs typeface="Times New Roman" panose="02020603050405020304" pitchFamily="18" charset="0"/>
              </a:rPr>
              <a:t>一起</a:t>
            </a:r>
            <a:r>
              <a:rPr lang="en-US" altLang="zh-CN" dirty="0">
                <a:cs typeface="Times New Roman" panose="02020603050405020304" pitchFamily="18" charset="0"/>
              </a:rPr>
              <a:t>”</a:t>
            </a:r>
            <a:r>
              <a:rPr lang="zh-CN" altLang="zh-CN" dirty="0">
                <a:cs typeface="Times New Roman" panose="02020603050405020304" pitchFamily="18" charset="0"/>
              </a:rPr>
              <a:t>用介词</a:t>
            </a:r>
            <a:r>
              <a:rPr lang="en-US" altLang="zh-CN" dirty="0">
                <a:cs typeface="Times New Roman" panose="02020603050405020304" pitchFamily="18" charset="0"/>
              </a:rPr>
              <a:t>with,</a:t>
            </a:r>
            <a:r>
              <a:rPr lang="zh-CN" altLang="zh-CN" dirty="0">
                <a:cs typeface="Times New Roman" panose="02020603050405020304" pitchFamily="18" charset="0"/>
              </a:rPr>
              <a:t>故选</a:t>
            </a:r>
            <a:r>
              <a:rPr lang="en-US" altLang="zh-CN" dirty="0">
                <a:cs typeface="Times New Roman" panose="02020603050405020304" pitchFamily="18" charset="0"/>
              </a:rPr>
              <a:t>B</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矩形 3"/>
          <p:cNvSpPr/>
          <p:nvPr/>
        </p:nvSpPr>
        <p:spPr>
          <a:xfrm>
            <a:off x="623244" y="5203811"/>
            <a:ext cx="11223458"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主语</a:t>
            </a:r>
            <a:r>
              <a:rPr lang="en-US" altLang="zh-CN" dirty="0">
                <a:cs typeface="Times New Roman" panose="02020603050405020304" pitchFamily="18" charset="0"/>
              </a:rPr>
              <a:t>your friends</a:t>
            </a:r>
            <a:r>
              <a:rPr lang="zh-CN" altLang="zh-CN" dirty="0">
                <a:cs typeface="Times New Roman" panose="02020603050405020304" pitchFamily="18" charset="0"/>
              </a:rPr>
              <a:t>是复数，一般现在时的一般疑问句借助助动词</a:t>
            </a:r>
            <a:r>
              <a:rPr lang="en-US" altLang="zh-CN" dirty="0">
                <a:cs typeface="Times New Roman" panose="02020603050405020304" pitchFamily="18" charset="0"/>
              </a:rPr>
              <a:t>Do</a:t>
            </a:r>
            <a:r>
              <a:rPr lang="zh-CN" altLang="zh-CN" dirty="0">
                <a:cs typeface="Times New Roman" panose="02020603050405020304" pitchFamily="18" charset="0"/>
              </a:rPr>
              <a:t>；</a:t>
            </a:r>
            <a:r>
              <a:rPr lang="en-US" altLang="zh-CN" dirty="0">
                <a:cs typeface="Times New Roman" panose="02020603050405020304" pitchFamily="18" charset="0"/>
              </a:rPr>
              <a:t>“like doing sth”</a:t>
            </a:r>
            <a:r>
              <a:rPr lang="zh-CN" altLang="zh-CN" dirty="0">
                <a:cs typeface="Times New Roman" panose="02020603050405020304" pitchFamily="18" charset="0"/>
              </a:rPr>
              <a:t>表示</a:t>
            </a:r>
            <a:r>
              <a:rPr lang="en-US" altLang="zh-CN" dirty="0">
                <a:cs typeface="Times New Roman" panose="02020603050405020304" pitchFamily="18" charset="0"/>
              </a:rPr>
              <a:t>“</a:t>
            </a:r>
            <a:r>
              <a:rPr lang="zh-CN" altLang="zh-CN" dirty="0">
                <a:cs typeface="Times New Roman" panose="02020603050405020304" pitchFamily="18" charset="0"/>
              </a:rPr>
              <a:t>喜欢做某事</a:t>
            </a:r>
            <a:r>
              <a:rPr lang="en-US" altLang="zh-CN" dirty="0">
                <a:cs typeface="Times New Roman" panose="02020603050405020304" pitchFamily="18" charset="0"/>
              </a:rPr>
              <a:t>”</a:t>
            </a:r>
            <a:r>
              <a:rPr lang="zh-CN" altLang="zh-CN" dirty="0">
                <a:cs typeface="Times New Roman" panose="02020603050405020304" pitchFamily="18" charset="0"/>
              </a:rPr>
              <a:t>，是固定搭配，故选</a:t>
            </a:r>
            <a:r>
              <a:rPr lang="en-US" altLang="zh-CN" dirty="0">
                <a:cs typeface="Times New Roman" panose="02020603050405020304" pitchFamily="18" charset="0"/>
              </a:rPr>
              <a:t>A</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910630" y="83671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70334" y="4051434"/>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007082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algn="dist"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of Double Reduction Policy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双减政策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students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don’t have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homework after school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can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relax</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lot of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lot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lot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lot of</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50590" y="3356992"/>
            <a:ext cx="11296112" cy="2031325"/>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“a lot of”</a:t>
            </a:r>
            <a:r>
              <a:rPr lang="zh-CN" altLang="zh-CN" dirty="0">
                <a:cs typeface="Times New Roman" panose="02020603050405020304" pitchFamily="18" charset="0"/>
              </a:rPr>
              <a:t>可修饰可数名词复数和不可数名词，</a:t>
            </a:r>
            <a:r>
              <a:rPr lang="en-US" altLang="zh-CN" dirty="0">
                <a:cs typeface="Times New Roman" panose="02020603050405020304" pitchFamily="18" charset="0"/>
              </a:rPr>
              <a:t>“homework”</a:t>
            </a:r>
            <a:r>
              <a:rPr lang="zh-CN" altLang="zh-CN" dirty="0">
                <a:cs typeface="Times New Roman" panose="02020603050405020304" pitchFamily="18" charset="0"/>
              </a:rPr>
              <a:t>是不可数名词，用</a:t>
            </a:r>
            <a:r>
              <a:rPr lang="en-US" altLang="zh-CN" dirty="0">
                <a:cs typeface="Times New Roman" panose="02020603050405020304" pitchFamily="18" charset="0"/>
              </a:rPr>
              <a:t>a lot of</a:t>
            </a:r>
            <a:r>
              <a:rPr lang="zh-CN" altLang="zh-CN" dirty="0">
                <a:cs typeface="Times New Roman" panose="02020603050405020304" pitchFamily="18" charset="0"/>
              </a:rPr>
              <a:t>修饰；</a:t>
            </a:r>
            <a:r>
              <a:rPr lang="en-US" altLang="zh-CN" dirty="0">
                <a:cs typeface="Times New Roman" panose="02020603050405020304" pitchFamily="18" charset="0"/>
              </a:rPr>
              <a:t>“a lot”</a:t>
            </a:r>
            <a:r>
              <a:rPr lang="zh-CN" altLang="zh-CN" dirty="0">
                <a:cs typeface="Times New Roman" panose="02020603050405020304" pitchFamily="18" charset="0"/>
              </a:rPr>
              <a:t>可作副词短语，意为</a:t>
            </a:r>
            <a:r>
              <a:rPr lang="en-US" altLang="zh-CN" dirty="0">
                <a:cs typeface="Times New Roman" panose="02020603050405020304" pitchFamily="18" charset="0"/>
              </a:rPr>
              <a:t>“</a:t>
            </a:r>
            <a:r>
              <a:rPr lang="zh-CN" altLang="zh-CN" dirty="0">
                <a:cs typeface="Times New Roman" panose="02020603050405020304" pitchFamily="18" charset="0"/>
              </a:rPr>
              <a:t>很，非常</a:t>
            </a:r>
            <a:r>
              <a:rPr lang="en-US" altLang="zh-CN" dirty="0">
                <a:cs typeface="Times New Roman" panose="02020603050405020304" pitchFamily="18" charset="0"/>
              </a:rPr>
              <a:t>” </a:t>
            </a:r>
            <a:r>
              <a:rPr lang="zh-CN" altLang="zh-CN" dirty="0">
                <a:cs typeface="Times New Roman" panose="02020603050405020304" pitchFamily="18" charset="0"/>
              </a:rPr>
              <a:t>，修饰动词</a:t>
            </a:r>
            <a:r>
              <a:rPr lang="en-US" altLang="zh-CN" dirty="0">
                <a:cs typeface="Times New Roman" panose="02020603050405020304" pitchFamily="18" charset="0"/>
              </a:rPr>
              <a:t>relax,</a:t>
            </a:r>
            <a:r>
              <a:rPr lang="zh-CN" altLang="zh-CN" dirty="0">
                <a:cs typeface="Times New Roman" panose="02020603050405020304" pitchFamily="18" charset="0"/>
              </a:rPr>
              <a:t>表示放松得多，故选</a:t>
            </a:r>
            <a:r>
              <a:rPr lang="en-US" altLang="zh-CN" dirty="0">
                <a:cs typeface="Times New Roman" panose="02020603050405020304" pitchFamily="18" charset="0"/>
              </a:rPr>
              <a:t>B</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40049" y="815980"/>
            <a:ext cx="423514" cy="523220"/>
          </a:xfrm>
          <a:prstGeom prst="rect">
            <a:avLst/>
          </a:prstGeom>
          <a:noFill/>
        </p:spPr>
        <p:txBody>
          <a:bodyPr wrap="none" rtlCol="0">
            <a:spAutoFit/>
          </a:bodyPr>
          <a:lstStyle/>
          <a:p>
            <a:pPr algn="ctr"/>
            <a:r>
              <a:rPr lang="en-US" altLang="zh-CN" dirty="0" smtClean="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594595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84995"/>
          </a:xfrm>
        </p:spPr>
        <p:txBody>
          <a:bodyPr/>
          <a:lstStyle/>
          <a:p>
            <a:pPr hangingPunct="0">
              <a:spcAft>
                <a:spcPts val="0"/>
              </a:spcAft>
              <a:tabLst>
                <a:tab pos="539750" algn="l"/>
                <a:tab pos="630238" algn="l"/>
                <a:tab pos="22383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令公桃李满天下，何用堂前更种花。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talks about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teachers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farmers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cooks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50590" y="2131115"/>
            <a:ext cx="11296112" cy="1384995"/>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a:t>
            </a:r>
            <a:r>
              <a:rPr lang="zh-CN" altLang="zh-CN" dirty="0">
                <a:cs typeface="Times New Roman" panose="02020603050405020304" pitchFamily="18" charset="0"/>
              </a:rPr>
              <a:t>令公桃李满天下，何用堂前更种花</a:t>
            </a:r>
            <a:r>
              <a:rPr lang="en-US" altLang="zh-CN" dirty="0">
                <a:cs typeface="Times New Roman" panose="02020603050405020304" pitchFamily="18" charset="0"/>
              </a:rPr>
              <a:t>”</a:t>
            </a:r>
            <a:r>
              <a:rPr lang="zh-CN" altLang="zh-CN" dirty="0">
                <a:cs typeface="Times New Roman" panose="02020603050405020304" pitchFamily="18" charset="0"/>
              </a:rPr>
              <a:t>意思是令公的学生遍布天下，何必再在门前种花呢，这里的</a:t>
            </a:r>
            <a:r>
              <a:rPr lang="en-US" altLang="zh-CN" dirty="0">
                <a:cs typeface="Times New Roman" panose="02020603050405020304" pitchFamily="18" charset="0"/>
              </a:rPr>
              <a:t>“</a:t>
            </a:r>
            <a:r>
              <a:rPr lang="zh-CN" altLang="zh-CN" dirty="0">
                <a:cs typeface="Times New Roman" panose="02020603050405020304" pitchFamily="18" charset="0"/>
              </a:rPr>
              <a:t>桃李</a:t>
            </a:r>
            <a:r>
              <a:rPr lang="en-US" altLang="zh-CN" dirty="0">
                <a:cs typeface="Times New Roman" panose="02020603050405020304" pitchFamily="18" charset="0"/>
              </a:rPr>
              <a:t>”</a:t>
            </a:r>
            <a:r>
              <a:rPr lang="zh-CN" altLang="zh-CN" dirty="0">
                <a:cs typeface="Times New Roman" panose="02020603050405020304" pitchFamily="18" charset="0"/>
              </a:rPr>
              <a:t>指学生，是在说老师，故选</a:t>
            </a:r>
            <a:r>
              <a:rPr lang="en-US" altLang="zh-CN" dirty="0">
                <a:cs typeface="Times New Roman" panose="02020603050405020304" pitchFamily="18" charset="0"/>
              </a:rPr>
              <a:t>A</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29630" y="836712"/>
            <a:ext cx="444352" cy="523220"/>
          </a:xfrm>
          <a:prstGeom prst="rect">
            <a:avLst/>
          </a:prstGeom>
          <a:noFill/>
        </p:spPr>
        <p:txBody>
          <a:bodyPr wrap="none" rtlCol="0">
            <a:spAutoFit/>
          </a:bodyPr>
          <a:lstStyle/>
          <a:p>
            <a:pPr algn="ctr"/>
            <a:r>
              <a:rPr lang="en-US" altLang="zh-CN" dirty="0" smtClean="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4210744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38992"/>
          </a:xfrm>
        </p:spPr>
        <p:txBody>
          <a:bodyPr/>
          <a:lstStyle/>
          <a:p>
            <a:pPr hangingPunct="0">
              <a:spcAft>
                <a:spcPts val="0"/>
              </a:spcAft>
              <a:tabLst>
                <a:tab pos="539750" algn="l"/>
                <a:tab pos="630238" algn="l"/>
                <a:tab pos="1974850" algn="l"/>
                <a:tab pos="4410075" algn="l"/>
                <a:tab pos="5130800" algn="l"/>
                <a:tab pos="58420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can see kangaroos in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39750" algn="l"/>
                <a:tab pos="630238" algn="l"/>
                <a:tab pos="1974850" algn="l"/>
                <a:tab pos="4410075" algn="l"/>
                <a:tab pos="5130800" algn="l"/>
                <a:tab pos="584200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39750" algn="l"/>
                <a:tab pos="630238" algn="l"/>
                <a:tab pos="1974850" algn="l"/>
                <a:tab pos="4410075" algn="l"/>
                <a:tab pos="5130800" algn="l"/>
                <a:tab pos="584200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974850" algn="l"/>
                <a:tab pos="4410075" algn="l"/>
                <a:tab pos="5130800" algn="l"/>
                <a:tab pos="58420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e150.jpg" descr="id:2147489332;FounderCES"/>
          <p:cNvPicPr/>
          <p:nvPr/>
        </p:nvPicPr>
        <p:blipFill>
          <a:blip r:embed="rId2"/>
          <a:stretch>
            <a:fillRect/>
          </a:stretch>
        </p:blipFill>
        <p:spPr>
          <a:xfrm>
            <a:off x="2926854" y="1628800"/>
            <a:ext cx="2975610" cy="1495425"/>
          </a:xfrm>
          <a:prstGeom prst="rect">
            <a:avLst/>
          </a:prstGeom>
        </p:spPr>
      </p:pic>
      <p:pic>
        <p:nvPicPr>
          <p:cNvPr id="4" name="we151.jpg" descr="id:2147489339;FounderCES"/>
          <p:cNvPicPr/>
          <p:nvPr/>
        </p:nvPicPr>
        <p:blipFill>
          <a:blip r:embed="rId3"/>
          <a:stretch>
            <a:fillRect/>
          </a:stretch>
        </p:blipFill>
        <p:spPr>
          <a:xfrm>
            <a:off x="6743278" y="1715616"/>
            <a:ext cx="2070100" cy="1385570"/>
          </a:xfrm>
          <a:prstGeom prst="rect">
            <a:avLst/>
          </a:prstGeom>
        </p:spPr>
      </p:pic>
      <p:pic>
        <p:nvPicPr>
          <p:cNvPr id="5" name="we152.jpg" descr="id:2147489346;FounderCES"/>
          <p:cNvPicPr/>
          <p:nvPr/>
        </p:nvPicPr>
        <p:blipFill>
          <a:blip r:embed="rId4"/>
          <a:stretch>
            <a:fillRect/>
          </a:stretch>
        </p:blipFill>
        <p:spPr>
          <a:xfrm>
            <a:off x="9407574" y="1663407"/>
            <a:ext cx="2303145" cy="1536065"/>
          </a:xfrm>
          <a:prstGeom prst="rect">
            <a:avLst/>
          </a:prstGeom>
        </p:spPr>
      </p:pic>
      <p:sp>
        <p:nvSpPr>
          <p:cNvPr id="6" name="矩形 5"/>
          <p:cNvSpPr/>
          <p:nvPr/>
        </p:nvSpPr>
        <p:spPr>
          <a:xfrm>
            <a:off x="542044" y="3175146"/>
            <a:ext cx="11218569"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袋鼠是澳大利亚特有的动物 ，</a:t>
            </a:r>
            <a:r>
              <a:rPr lang="en-US" altLang="zh-CN" dirty="0">
                <a:cs typeface="Times New Roman" panose="02020603050405020304" pitchFamily="18" charset="0"/>
              </a:rPr>
              <a:t>A</a:t>
            </a:r>
            <a:r>
              <a:rPr lang="zh-CN" altLang="zh-CN" dirty="0">
                <a:cs typeface="Times New Roman" panose="02020603050405020304" pitchFamily="18" charset="0"/>
              </a:rPr>
              <a:t>选项是澳大利亚国旗，</a:t>
            </a:r>
            <a:r>
              <a:rPr lang="en-US" altLang="zh-CN" dirty="0">
                <a:cs typeface="Times New Roman" panose="02020603050405020304" pitchFamily="18" charset="0"/>
              </a:rPr>
              <a:t>B</a:t>
            </a:r>
            <a:r>
              <a:rPr lang="zh-CN" altLang="zh-CN" dirty="0">
                <a:cs typeface="Times New Roman" panose="02020603050405020304" pitchFamily="18" charset="0"/>
              </a:rPr>
              <a:t>、</a:t>
            </a:r>
            <a:r>
              <a:rPr lang="en-US" altLang="zh-CN" dirty="0">
                <a:cs typeface="Times New Roman" panose="02020603050405020304" pitchFamily="18" charset="0"/>
              </a:rPr>
              <a:t>C </a:t>
            </a:r>
            <a:r>
              <a:rPr lang="zh-CN" altLang="zh-CN" dirty="0">
                <a:cs typeface="Times New Roman" panose="02020603050405020304" pitchFamily="18" charset="0"/>
              </a:rPr>
              <a:t>选项国旗对应的国家不是袋鼠的栖息地，故选</a:t>
            </a:r>
            <a:r>
              <a:rPr lang="en-US" altLang="zh-CN" dirty="0">
                <a:cs typeface="Times New Roman" panose="02020603050405020304" pitchFamily="18" charset="0"/>
              </a:rPr>
              <a:t>A</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7" name="文本框 6"/>
          <p:cNvSpPr txBox="1"/>
          <p:nvPr/>
        </p:nvSpPr>
        <p:spPr>
          <a:xfrm>
            <a:off x="948454" y="836712"/>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273372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九、 从</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栏中找出与</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栏中句子匹配的正确选项</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将其序号填入题前括号内</a:t>
            </a:r>
            <a:r>
              <a:rPr lang="zh-CN" altLang="zh-CN" sz="24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endParaRPr lang="en-US" altLang="zh-CN" sz="24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Ⅱ</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does Mike like doing?</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usually plays table tennis</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 Mike like dogs?		</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he’s good at drawing</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does Mike usually do at </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weekends?       C</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he does</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 Mike play football </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                           D</a:t>
            </a:r>
            <a:r>
              <a:rPr lang="en-US" altLang="zh-CN" sz="24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likes playing basketball</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Mike good at singing?	</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t>
            </a:r>
            <a:r>
              <a:rPr lang="en-US" altLang="zh-CN" sz="24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 he can</a:t>
            </a:r>
            <a:r>
              <a:rPr lang="en-US" altLang="zh-CN" sz="24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5714" y="2489256"/>
            <a:ext cx="407484" cy="461665"/>
          </a:xfrm>
          <a:prstGeom prst="rect">
            <a:avLst/>
          </a:prstGeom>
          <a:noFill/>
        </p:spPr>
        <p:txBody>
          <a:bodyPr wrap="none" rtlCol="0">
            <a:spAutoFit/>
          </a:bodyPr>
          <a:lstStyle/>
          <a:p>
            <a:pPr algn="ctr"/>
            <a:r>
              <a:rPr lang="en-US" altLang="zh-CN" sz="2400" dirty="0" smtClean="0"/>
              <a:t>D</a:t>
            </a:r>
            <a:endParaRPr lang="zh-CN" altLang="en-US" sz="2400" b="1" kern="100" dirty="0">
              <a:solidFill>
                <a:srgbClr val="FF0000"/>
              </a:solidFill>
              <a:cs typeface="Times New Roman" panose="02020603050405020304" pitchFamily="18" charset="0"/>
            </a:endParaRPr>
          </a:p>
        </p:txBody>
      </p:sp>
      <p:sp>
        <p:nvSpPr>
          <p:cNvPr id="4" name="矩形 3"/>
          <p:cNvSpPr/>
          <p:nvPr/>
        </p:nvSpPr>
        <p:spPr>
          <a:xfrm>
            <a:off x="821530" y="3042461"/>
            <a:ext cx="407484" cy="461665"/>
          </a:xfrm>
          <a:prstGeom prst="rect">
            <a:avLst/>
          </a:prstGeom>
        </p:spPr>
        <p:txBody>
          <a:bodyPr wrap="none">
            <a:spAutoFit/>
          </a:bodyPr>
          <a:lstStyle/>
          <a:p>
            <a:r>
              <a:rPr lang="en-US" altLang="zh-CN" sz="2400" dirty="0"/>
              <a:t>C</a:t>
            </a:r>
            <a:endParaRPr lang="zh-CN" altLang="en-US" sz="2400" dirty="0"/>
          </a:p>
        </p:txBody>
      </p:sp>
      <p:sp>
        <p:nvSpPr>
          <p:cNvPr id="5" name="矩形 4"/>
          <p:cNvSpPr/>
          <p:nvPr/>
        </p:nvSpPr>
        <p:spPr>
          <a:xfrm>
            <a:off x="847168" y="3574227"/>
            <a:ext cx="407484" cy="461665"/>
          </a:xfrm>
          <a:prstGeom prst="rect">
            <a:avLst/>
          </a:prstGeom>
        </p:spPr>
        <p:txBody>
          <a:bodyPr wrap="none">
            <a:spAutoFit/>
          </a:bodyPr>
          <a:lstStyle/>
          <a:p>
            <a:r>
              <a:rPr lang="en-US" altLang="zh-CN" sz="2400" dirty="0"/>
              <a:t>A</a:t>
            </a:r>
            <a:endParaRPr lang="zh-CN" altLang="en-US" sz="2400" dirty="0"/>
          </a:p>
        </p:txBody>
      </p:sp>
      <p:sp>
        <p:nvSpPr>
          <p:cNvPr id="6" name="矩形 5"/>
          <p:cNvSpPr/>
          <p:nvPr/>
        </p:nvSpPr>
        <p:spPr>
          <a:xfrm>
            <a:off x="847168" y="4128348"/>
            <a:ext cx="389850" cy="461665"/>
          </a:xfrm>
          <a:prstGeom prst="rect">
            <a:avLst/>
          </a:prstGeom>
        </p:spPr>
        <p:txBody>
          <a:bodyPr wrap="none">
            <a:spAutoFit/>
          </a:bodyPr>
          <a:lstStyle/>
          <a:p>
            <a:r>
              <a:rPr lang="en-US" altLang="zh-CN" sz="2400" dirty="0"/>
              <a:t>E</a:t>
            </a:r>
            <a:endParaRPr lang="zh-CN" altLang="en-US" sz="2400" dirty="0"/>
          </a:p>
        </p:txBody>
      </p:sp>
      <p:sp>
        <p:nvSpPr>
          <p:cNvPr id="7" name="矩形 6"/>
          <p:cNvSpPr/>
          <p:nvPr/>
        </p:nvSpPr>
        <p:spPr>
          <a:xfrm>
            <a:off x="830076" y="4708998"/>
            <a:ext cx="389850" cy="461665"/>
          </a:xfrm>
          <a:prstGeom prst="rect">
            <a:avLst/>
          </a:prstGeom>
        </p:spPr>
        <p:txBody>
          <a:bodyPr wrap="none">
            <a:spAutoFit/>
          </a:bodyPr>
          <a:lstStyle/>
          <a:p>
            <a:r>
              <a:rPr lang="en-US" altLang="zh-CN" sz="2400" dirty="0"/>
              <a:t>B</a:t>
            </a:r>
            <a:endParaRPr lang="zh-CN" altLang="en-US" sz="2400" dirty="0"/>
          </a:p>
        </p:txBody>
      </p:sp>
    </p:spTree>
    <p:extLst>
      <p:ext uri="{BB962C8B-B14F-4D97-AF65-F5344CB8AC3E}">
        <p14:creationId xmlns:p14="http://schemas.microsoft.com/office/powerpoint/2010/main" val="2277344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693319"/>
          </a:xfrm>
        </p:spPr>
        <p:txBody>
          <a:bodyPr/>
          <a:lstStyle/>
          <a:p>
            <a:pPr hangingPunct="0">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many rooms are there in your </a:t>
            </a:r>
            <a:r>
              <a:rPr lang="en-US" altLang="zh-CN" sz="26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house?A</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is a sofa</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in the living room, Mike?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has eight</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there a computer in your bedroom?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are on the sofa</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Where are your toy cars?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eight</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many stickers does Helen have?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it’s on my desk</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93538" y="1455506"/>
            <a:ext cx="425116" cy="492443"/>
          </a:xfrm>
          <a:prstGeom prst="rect">
            <a:avLst/>
          </a:prstGeom>
        </p:spPr>
        <p:txBody>
          <a:bodyPr wrap="none">
            <a:spAutoFit/>
          </a:bodyPr>
          <a:lstStyle/>
          <a:p>
            <a:r>
              <a:rPr lang="en-US" altLang="zh-CN" sz="2600" dirty="0"/>
              <a:t>D</a:t>
            </a:r>
            <a:endParaRPr lang="zh-CN" altLang="en-US" sz="2600" dirty="0"/>
          </a:p>
        </p:txBody>
      </p:sp>
      <p:sp>
        <p:nvSpPr>
          <p:cNvPr id="4" name="矩形 3"/>
          <p:cNvSpPr/>
          <p:nvPr/>
        </p:nvSpPr>
        <p:spPr>
          <a:xfrm>
            <a:off x="893538" y="2030002"/>
            <a:ext cx="425116" cy="492443"/>
          </a:xfrm>
          <a:prstGeom prst="rect">
            <a:avLst/>
          </a:prstGeom>
        </p:spPr>
        <p:txBody>
          <a:bodyPr wrap="none">
            <a:spAutoFit/>
          </a:bodyPr>
          <a:lstStyle/>
          <a:p>
            <a:r>
              <a:rPr lang="en-US" altLang="zh-CN" sz="2600" dirty="0"/>
              <a:t>A</a:t>
            </a:r>
            <a:endParaRPr lang="zh-CN" altLang="en-US" sz="2600" dirty="0"/>
          </a:p>
        </p:txBody>
      </p:sp>
      <p:sp>
        <p:nvSpPr>
          <p:cNvPr id="5" name="矩形 4"/>
          <p:cNvSpPr/>
          <p:nvPr/>
        </p:nvSpPr>
        <p:spPr>
          <a:xfrm>
            <a:off x="923714" y="2621590"/>
            <a:ext cx="407484" cy="492443"/>
          </a:xfrm>
          <a:prstGeom prst="rect">
            <a:avLst/>
          </a:prstGeom>
        </p:spPr>
        <p:txBody>
          <a:bodyPr wrap="none">
            <a:spAutoFit/>
          </a:bodyPr>
          <a:lstStyle/>
          <a:p>
            <a:r>
              <a:rPr lang="en-US" altLang="zh-CN" sz="2600" dirty="0"/>
              <a:t>E</a:t>
            </a:r>
            <a:endParaRPr lang="zh-CN" altLang="en-US" sz="2600" dirty="0"/>
          </a:p>
        </p:txBody>
      </p:sp>
      <p:sp>
        <p:nvSpPr>
          <p:cNvPr id="6" name="矩形 5"/>
          <p:cNvSpPr/>
          <p:nvPr/>
        </p:nvSpPr>
        <p:spPr>
          <a:xfrm>
            <a:off x="902876" y="3200536"/>
            <a:ext cx="425116" cy="492443"/>
          </a:xfrm>
          <a:prstGeom prst="rect">
            <a:avLst/>
          </a:prstGeom>
        </p:spPr>
        <p:txBody>
          <a:bodyPr wrap="none">
            <a:spAutoFit/>
          </a:bodyPr>
          <a:lstStyle/>
          <a:p>
            <a:r>
              <a:rPr lang="en-US" altLang="zh-CN" sz="2600" dirty="0"/>
              <a:t>C</a:t>
            </a:r>
            <a:endParaRPr lang="zh-CN" altLang="en-US" sz="2600" dirty="0"/>
          </a:p>
        </p:txBody>
      </p:sp>
      <p:sp>
        <p:nvSpPr>
          <p:cNvPr id="7" name="矩形 6"/>
          <p:cNvSpPr/>
          <p:nvPr/>
        </p:nvSpPr>
        <p:spPr>
          <a:xfrm>
            <a:off x="893538" y="3826620"/>
            <a:ext cx="407484" cy="492443"/>
          </a:xfrm>
          <a:prstGeom prst="rect">
            <a:avLst/>
          </a:prstGeom>
        </p:spPr>
        <p:txBody>
          <a:bodyPr wrap="none">
            <a:spAutoFit/>
          </a:bodyPr>
          <a:lstStyle/>
          <a:p>
            <a:r>
              <a:rPr lang="en-US" altLang="zh-CN" sz="2600" dirty="0"/>
              <a:t>B</a:t>
            </a:r>
            <a:endParaRPr lang="zh-CN" altLang="en-US" sz="2600" dirty="0"/>
          </a:p>
        </p:txBody>
      </p:sp>
    </p:spTree>
    <p:extLst>
      <p:ext uri="{BB962C8B-B14F-4D97-AF65-F5344CB8AC3E}">
        <p14:creationId xmlns:p14="http://schemas.microsoft.com/office/powerpoint/2010/main" val="2050825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 从方框中选择合适的句子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填写序号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有一项多余</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He’s 28 years old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he is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does he like doing?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usually runs and plays basketball after work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 he have any hobbies?	F</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works in a toy factory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Ben, is the man in black your uncle?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name is Jack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old is he?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bwMode="auto">
          <a:xfrm>
            <a:off x="406574" y="2060848"/>
            <a:ext cx="8856984" cy="2664296"/>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3" name="文本框 2"/>
          <p:cNvSpPr txBox="1"/>
          <p:nvPr/>
        </p:nvSpPr>
        <p:spPr>
          <a:xfrm>
            <a:off x="2054212" y="5356124"/>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218511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17072"/>
          </a:xfrm>
          <a:ln w="19050">
            <a:solidFill>
              <a:schemeClr val="tx1"/>
            </a:solidFill>
          </a:ln>
        </p:spPr>
        <p:txBody>
          <a:bodyPr/>
          <a:lstStyle/>
          <a:p>
            <a:pPr lvl="0" hangingPunct="0">
              <a:spcAft>
                <a:spcPts val="0"/>
              </a:spcAft>
              <a:tabLst>
                <a:tab pos="540385" algn="l"/>
                <a:tab pos="630555" algn="l"/>
                <a:tab pos="4410710" algn="l"/>
                <a:tab pos="5130800" algn="l"/>
                <a:tab pos="729107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He’s 28 years old</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he is</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40385" algn="l"/>
                <a:tab pos="630555" algn="l"/>
                <a:tab pos="4410710" algn="l"/>
                <a:tab pos="5130800" algn="l"/>
                <a:tab pos="729107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does he like doing?	</a:t>
            </a:r>
          </a:p>
          <a:p>
            <a:pPr lvl="0" hangingPunct="0">
              <a:spcAft>
                <a:spcPts val="0"/>
              </a:spcAft>
              <a:tabLst>
                <a:tab pos="540385" algn="l"/>
                <a:tab pos="630555" algn="l"/>
                <a:tab pos="4410710" algn="l"/>
                <a:tab pos="5130800" algn="l"/>
                <a:tab pos="729107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usually runs and plays basketball after work</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40385" algn="l"/>
                <a:tab pos="630555" algn="l"/>
                <a:tab pos="4410710" algn="l"/>
                <a:tab pos="5130800" algn="l"/>
                <a:tab pos="729107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 he have any hobbies?	F</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works in a toy factory</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9998" y="3081237"/>
            <a:ext cx="11485848"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40385" algn="l"/>
                <a:tab pos="630555" algn="l"/>
                <a:tab pos="4410710" algn="l"/>
                <a:tab pos="5130800" algn="l"/>
                <a:tab pos="7291070" algn="l"/>
              </a:tabLst>
            </a:pPr>
            <a:r>
              <a:rPr lang="en-US" altLang="zh-CN" sz="26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a:t>
            </a: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a:t>
            </a: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does he do?</a:t>
            </a:r>
            <a:endPar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en-US" altLang="zh-CN" sz="26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a:t>
            </a: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He’s a worker</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3</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a:t>
            </a: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Oh, he can make toys</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4</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 </a:t>
            </a:r>
            <a:r>
              <a:rPr lang="zh-CN" altLang="zh-CN" sz="26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en-US" altLang="zh-CN" sz="26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a:t>
            </a: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he likes running and playing basketball</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5</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_____</a:t>
            </a:r>
            <a:endPar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en-US" altLang="zh-CN" sz="26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a:t>
            </a: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think he is strong</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en-US" altLang="zh-CN" sz="26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a:t>
            </a: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you’re right</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Shall we go and play basketball with him?</a:t>
            </a:r>
            <a:endPar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en-US" altLang="zh-CN" sz="26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a:t>
            </a: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Good idea</a:t>
            </a: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Let’s go now</a:t>
            </a: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1983276" y="3180284"/>
            <a:ext cx="425116" cy="492443"/>
          </a:xfrm>
          <a:prstGeom prst="rect">
            <a:avLst/>
          </a:prstGeom>
          <a:noFill/>
        </p:spPr>
        <p:txBody>
          <a:bodyPr wrap="none" rtlCol="0">
            <a:spAutoFit/>
          </a:bodyPr>
          <a:lstStyle/>
          <a:p>
            <a:pPr algn="ctr"/>
            <a:r>
              <a:rPr lang="en-US" altLang="zh-CN" sz="2600" dirty="0"/>
              <a:t>A</a:t>
            </a:r>
            <a:endParaRPr lang="zh-CN" altLang="en-US" sz="2600" b="1" kern="100" dirty="0">
              <a:solidFill>
                <a:srgbClr val="FF0000"/>
              </a:solidFill>
              <a:cs typeface="Times New Roman" panose="02020603050405020304" pitchFamily="18" charset="0"/>
            </a:endParaRPr>
          </a:p>
        </p:txBody>
      </p:sp>
      <p:sp>
        <p:nvSpPr>
          <p:cNvPr id="5" name="文本框 4"/>
          <p:cNvSpPr txBox="1"/>
          <p:nvPr/>
        </p:nvSpPr>
        <p:spPr>
          <a:xfrm>
            <a:off x="4014989" y="3789040"/>
            <a:ext cx="388248" cy="492443"/>
          </a:xfrm>
          <a:prstGeom prst="rect">
            <a:avLst/>
          </a:prstGeom>
          <a:noFill/>
        </p:spPr>
        <p:txBody>
          <a:bodyPr wrap="none" rtlCol="0">
            <a:spAutoFit/>
          </a:bodyPr>
          <a:lstStyle/>
          <a:p>
            <a:pPr algn="ctr"/>
            <a:r>
              <a:rPr lang="en-US" altLang="zh-CN" sz="2600" dirty="0"/>
              <a:t>F</a:t>
            </a:r>
            <a:endParaRPr lang="zh-CN" altLang="en-US" sz="2600" b="1" kern="100" dirty="0">
              <a:solidFill>
                <a:srgbClr val="FF0000"/>
              </a:solidFill>
              <a:cs typeface="Times New Roman" panose="02020603050405020304" pitchFamily="18" charset="0"/>
            </a:endParaRPr>
          </a:p>
        </p:txBody>
      </p:sp>
      <p:sp>
        <p:nvSpPr>
          <p:cNvPr id="6" name="文本框 5"/>
          <p:cNvSpPr txBox="1"/>
          <p:nvPr/>
        </p:nvSpPr>
        <p:spPr>
          <a:xfrm>
            <a:off x="9631613" y="3806132"/>
            <a:ext cx="407484" cy="492443"/>
          </a:xfrm>
          <a:prstGeom prst="rect">
            <a:avLst/>
          </a:prstGeom>
          <a:noFill/>
        </p:spPr>
        <p:txBody>
          <a:bodyPr wrap="none" rtlCol="0">
            <a:spAutoFit/>
          </a:bodyPr>
          <a:lstStyle/>
          <a:p>
            <a:pPr algn="ctr"/>
            <a:r>
              <a:rPr lang="en-US" altLang="zh-CN" sz="2600" dirty="0"/>
              <a:t>E</a:t>
            </a:r>
            <a:endParaRPr lang="zh-CN" altLang="en-US" sz="2600" b="1" kern="100" dirty="0">
              <a:solidFill>
                <a:srgbClr val="FF0000"/>
              </a:solidFill>
              <a:cs typeface="Times New Roman" panose="02020603050405020304" pitchFamily="18" charset="0"/>
            </a:endParaRPr>
          </a:p>
        </p:txBody>
      </p:sp>
      <p:sp>
        <p:nvSpPr>
          <p:cNvPr id="7" name="文本框 6"/>
          <p:cNvSpPr txBox="1"/>
          <p:nvPr/>
        </p:nvSpPr>
        <p:spPr>
          <a:xfrm>
            <a:off x="8121048" y="4382196"/>
            <a:ext cx="425116" cy="492443"/>
          </a:xfrm>
          <a:prstGeom prst="rect">
            <a:avLst/>
          </a:prstGeom>
          <a:noFill/>
        </p:spPr>
        <p:txBody>
          <a:bodyPr wrap="none" rtlCol="0">
            <a:spAutoFit/>
          </a:bodyPr>
          <a:lstStyle/>
          <a:p>
            <a:pPr algn="ctr"/>
            <a:r>
              <a:rPr lang="en-US" altLang="zh-CN" sz="2600" dirty="0"/>
              <a:t>D</a:t>
            </a:r>
            <a:endParaRPr lang="zh-CN" altLang="en-US" sz="26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770129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十一、 看图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完成对话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每空一词。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Sundays?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often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you like it?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I don’t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like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basketball</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e153.jpg" descr="id:2147489353;FounderCES"/>
          <p:cNvPicPr/>
          <p:nvPr/>
        </p:nvPicPr>
        <p:blipFill>
          <a:blip r:embed="rId2"/>
          <a:stretch>
            <a:fillRect/>
          </a:stretch>
        </p:blipFill>
        <p:spPr>
          <a:xfrm>
            <a:off x="9119542" y="1772816"/>
            <a:ext cx="2075815" cy="1718945"/>
          </a:xfrm>
          <a:prstGeom prst="rect">
            <a:avLst/>
          </a:prstGeom>
        </p:spPr>
      </p:pic>
      <p:sp>
        <p:nvSpPr>
          <p:cNvPr id="4" name="矩形 3"/>
          <p:cNvSpPr/>
          <p:nvPr/>
        </p:nvSpPr>
        <p:spPr>
          <a:xfrm>
            <a:off x="2566814" y="1511206"/>
            <a:ext cx="564578" cy="523220"/>
          </a:xfrm>
          <a:prstGeom prst="rect">
            <a:avLst/>
          </a:prstGeom>
        </p:spPr>
        <p:txBody>
          <a:bodyPr wrap="none">
            <a:spAutoFit/>
          </a:bodyPr>
          <a:lstStyle/>
          <a:p>
            <a:r>
              <a:rPr lang="en-US" altLang="zh-CN" dirty="0"/>
              <a:t>do</a:t>
            </a:r>
            <a:endParaRPr lang="zh-CN" altLang="en-US" dirty="0"/>
          </a:p>
        </p:txBody>
      </p:sp>
      <p:sp>
        <p:nvSpPr>
          <p:cNvPr id="5" name="矩形 4"/>
          <p:cNvSpPr/>
          <p:nvPr/>
        </p:nvSpPr>
        <p:spPr>
          <a:xfrm>
            <a:off x="4773566" y="1498776"/>
            <a:ext cx="564578" cy="523220"/>
          </a:xfrm>
          <a:prstGeom prst="rect">
            <a:avLst/>
          </a:prstGeom>
        </p:spPr>
        <p:txBody>
          <a:bodyPr wrap="none">
            <a:spAutoFit/>
          </a:bodyPr>
          <a:lstStyle/>
          <a:p>
            <a:r>
              <a:rPr lang="en-US" altLang="zh-CN" dirty="0"/>
              <a:t>do</a:t>
            </a:r>
            <a:endParaRPr lang="zh-CN" altLang="en-US" dirty="0"/>
          </a:p>
        </p:txBody>
      </p:sp>
      <p:sp>
        <p:nvSpPr>
          <p:cNvPr id="6" name="矩形 5"/>
          <p:cNvSpPr/>
          <p:nvPr/>
        </p:nvSpPr>
        <p:spPr>
          <a:xfrm>
            <a:off x="3286894" y="2073034"/>
            <a:ext cx="2969083" cy="523220"/>
          </a:xfrm>
          <a:prstGeom prst="rect">
            <a:avLst/>
          </a:prstGeom>
        </p:spPr>
        <p:txBody>
          <a:bodyPr wrap="none">
            <a:spAutoFit/>
          </a:bodyPr>
          <a:lstStyle/>
          <a:p>
            <a:r>
              <a:rPr lang="en-US" altLang="zh-CN" dirty="0"/>
              <a:t>play </a:t>
            </a:r>
            <a:r>
              <a:rPr lang="en-US" altLang="zh-CN" dirty="0" smtClean="0"/>
              <a:t> table   </a:t>
            </a:r>
            <a:r>
              <a:rPr lang="en-US" altLang="zh-CN" dirty="0"/>
              <a:t>tennis</a:t>
            </a:r>
            <a:endParaRPr lang="zh-CN" altLang="en-US" dirty="0"/>
          </a:p>
        </p:txBody>
      </p:sp>
      <p:sp>
        <p:nvSpPr>
          <p:cNvPr id="7" name="矩形 6"/>
          <p:cNvSpPr/>
          <p:nvPr/>
        </p:nvSpPr>
        <p:spPr>
          <a:xfrm>
            <a:off x="4368818" y="3374548"/>
            <a:ext cx="1322798" cy="523220"/>
          </a:xfrm>
          <a:prstGeom prst="rect">
            <a:avLst/>
          </a:prstGeom>
        </p:spPr>
        <p:txBody>
          <a:bodyPr wrap="none">
            <a:spAutoFit/>
          </a:bodyPr>
          <a:lstStyle/>
          <a:p>
            <a:r>
              <a:rPr lang="en-US" altLang="zh-CN" dirty="0"/>
              <a:t>playing</a:t>
            </a:r>
            <a:endParaRPr lang="zh-CN" altLang="en-US" dirty="0"/>
          </a:p>
        </p:txBody>
      </p:sp>
    </p:spTree>
    <p:extLst>
      <p:ext uri="{BB962C8B-B14F-4D97-AF65-F5344CB8AC3E}">
        <p14:creationId xmlns:p14="http://schemas.microsoft.com/office/powerpoint/2010/main" val="1125580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are my animal friends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Oh, how lovely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panda has a fat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 elephant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 at the monkey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can climb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e154.jpg" descr="id:2147489360;FounderCES"/>
          <p:cNvPicPr/>
          <p:nvPr/>
        </p:nvPicPr>
        <p:blipFill>
          <a:blip r:embed="rId2"/>
          <a:stretch>
            <a:fillRect/>
          </a:stretch>
        </p:blipFill>
        <p:spPr>
          <a:xfrm>
            <a:off x="4745513" y="3429000"/>
            <a:ext cx="2716530" cy="1718945"/>
          </a:xfrm>
          <a:prstGeom prst="rect">
            <a:avLst/>
          </a:prstGeom>
        </p:spPr>
      </p:pic>
      <p:sp>
        <p:nvSpPr>
          <p:cNvPr id="4" name="矩形 3"/>
          <p:cNvSpPr/>
          <p:nvPr/>
        </p:nvSpPr>
        <p:spPr>
          <a:xfrm>
            <a:off x="7319503" y="1429868"/>
            <a:ext cx="944489" cy="523220"/>
          </a:xfrm>
          <a:prstGeom prst="rect">
            <a:avLst/>
          </a:prstGeom>
        </p:spPr>
        <p:txBody>
          <a:bodyPr wrap="none">
            <a:spAutoFit/>
          </a:bodyPr>
          <a:lstStyle/>
          <a:p>
            <a:r>
              <a:rPr lang="en-US" altLang="zh-CN" dirty="0"/>
              <a:t>body</a:t>
            </a:r>
            <a:endParaRPr lang="zh-CN" altLang="en-US" dirty="0"/>
          </a:p>
        </p:txBody>
      </p:sp>
      <p:sp>
        <p:nvSpPr>
          <p:cNvPr id="5" name="矩形 4"/>
          <p:cNvSpPr/>
          <p:nvPr/>
        </p:nvSpPr>
        <p:spPr>
          <a:xfrm>
            <a:off x="2198228" y="2137957"/>
            <a:ext cx="821059" cy="523220"/>
          </a:xfrm>
          <a:prstGeom prst="rect">
            <a:avLst/>
          </a:prstGeom>
        </p:spPr>
        <p:txBody>
          <a:bodyPr wrap="none">
            <a:spAutoFit/>
          </a:bodyPr>
          <a:lstStyle/>
          <a:p>
            <a:r>
              <a:rPr lang="en-US" altLang="zh-CN" dirty="0"/>
              <a:t>ears</a:t>
            </a:r>
            <a:endParaRPr lang="zh-CN" altLang="en-US" dirty="0"/>
          </a:p>
        </p:txBody>
      </p:sp>
      <p:sp>
        <p:nvSpPr>
          <p:cNvPr id="6" name="矩形 5"/>
          <p:cNvSpPr/>
          <p:nvPr/>
        </p:nvSpPr>
        <p:spPr>
          <a:xfrm>
            <a:off x="7535366" y="2775381"/>
            <a:ext cx="913968" cy="523220"/>
          </a:xfrm>
          <a:prstGeom prst="rect">
            <a:avLst/>
          </a:prstGeom>
        </p:spPr>
        <p:txBody>
          <a:bodyPr wrap="none">
            <a:spAutoFit/>
          </a:bodyPr>
          <a:lstStyle/>
          <a:p>
            <a:r>
              <a:rPr lang="en-US" altLang="zh-CN" dirty="0"/>
              <a:t>trees</a:t>
            </a:r>
            <a:endParaRPr lang="zh-CN" altLang="en-US" dirty="0"/>
          </a:p>
        </p:txBody>
      </p:sp>
      <p:sp>
        <p:nvSpPr>
          <p:cNvPr id="7" name="矩形 6"/>
          <p:cNvSpPr/>
          <p:nvPr/>
        </p:nvSpPr>
        <p:spPr>
          <a:xfrm>
            <a:off x="9623598" y="2775381"/>
            <a:ext cx="683200" cy="523220"/>
          </a:xfrm>
          <a:prstGeom prst="rect">
            <a:avLst/>
          </a:prstGeom>
        </p:spPr>
        <p:txBody>
          <a:bodyPr wrap="none">
            <a:spAutoFit/>
          </a:bodyPr>
          <a:lstStyle/>
          <a:p>
            <a:r>
              <a:rPr lang="en-US" altLang="zh-CN" dirty="0"/>
              <a:t>tail</a:t>
            </a:r>
            <a:endParaRPr lang="zh-CN" altLang="en-US" dirty="0"/>
          </a:p>
        </p:txBody>
      </p:sp>
    </p:spTree>
    <p:extLst>
      <p:ext uri="{BB962C8B-B14F-4D97-AF65-F5344CB8AC3E}">
        <p14:creationId xmlns:p14="http://schemas.microsoft.com/office/powerpoint/2010/main" val="2248300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139321"/>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hobby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heavy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hole</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sometimes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Science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subjects</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dancing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singing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watching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91684" y="1357860"/>
            <a:ext cx="2830840"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You are so heavy.</a:t>
            </a:r>
            <a:endParaRPr lang="zh-CN" altLang="zh-CN" sz="1050" dirty="0">
              <a:solidFill>
                <a:srgbClr val="000000"/>
              </a:solidFill>
              <a:cs typeface="Times New Roman" panose="02020603050405020304" pitchFamily="18" charset="0"/>
            </a:endParaRPr>
          </a:p>
        </p:txBody>
      </p:sp>
      <p:sp>
        <p:nvSpPr>
          <p:cNvPr id="4" name="矩形 3"/>
          <p:cNvSpPr/>
          <p:nvPr/>
        </p:nvSpPr>
        <p:spPr>
          <a:xfrm>
            <a:off x="567842" y="2564904"/>
            <a:ext cx="4498347"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What subjects do you like</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矩形 4"/>
          <p:cNvSpPr/>
          <p:nvPr/>
        </p:nvSpPr>
        <p:spPr>
          <a:xfrm>
            <a:off x="625868" y="3733207"/>
            <a:ext cx="3084627"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I like watching TV.</a:t>
            </a:r>
            <a:endParaRPr lang="zh-CN" altLang="zh-CN" sz="1050" dirty="0">
              <a:solidFill>
                <a:srgbClr val="000000"/>
              </a:solidFill>
              <a:cs typeface="Times New Roman" panose="02020603050405020304" pitchFamily="18" charset="0"/>
            </a:endParaRPr>
          </a:p>
        </p:txBody>
      </p:sp>
      <p:sp>
        <p:nvSpPr>
          <p:cNvPr id="6" name="文本框 5"/>
          <p:cNvSpPr txBox="1"/>
          <p:nvPr/>
        </p:nvSpPr>
        <p:spPr>
          <a:xfrm>
            <a:off x="1012057" y="83671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02084" y="2035210"/>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1001638" y="3212976"/>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062919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63144"/>
          </a:xfrm>
        </p:spPr>
        <p:txBody>
          <a:bodyPr/>
          <a:lstStyle/>
          <a:p>
            <a:pPr hangingPunct="0">
              <a:spcAft>
                <a:spcPts val="0"/>
              </a:spcAft>
              <a:tabLst>
                <a:tab pos="540385" algn="l"/>
                <a:tab pos="630555" algn="l"/>
                <a:tab pos="4410710" algn="l"/>
                <a:tab pos="5130800" algn="l"/>
                <a:tab pos="7291070" algn="l"/>
              </a:tabLst>
            </a:pPr>
            <a:r>
              <a:rPr lang="zh-CN" altLang="zh-CN" sz="25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十二、 阅读理解。</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25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40385" algn="l"/>
                <a:tab pos="630555" algn="l"/>
                <a:tab pos="4410710" algn="l"/>
                <a:tab pos="5130800" algn="l"/>
                <a:tab pos="7291070" algn="l"/>
              </a:tabLst>
            </a:pP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Danny</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想要征集网友，阅读下列信息，完成相关任务。（</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5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algn="ctr" hangingPunct="0">
              <a:spcAft>
                <a:spcPts val="0"/>
              </a:spcAft>
              <a:tabLst>
                <a:tab pos="540385" algn="l"/>
                <a:tab pos="630555" algn="l"/>
                <a:tab pos="4410710" algn="l"/>
                <a:tab pos="5130800" algn="l"/>
                <a:tab pos="7291070" algn="l"/>
              </a:tabLst>
            </a:pPr>
            <a:r>
              <a:rPr lang="en-US" altLang="zh-CN" sz="25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Club</a:t>
            </a:r>
            <a:endPar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 Saturday and Sunday 14</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p</a:t>
            </a:r>
            <a:r>
              <a:rPr lang="en-US" altLang="zh-CN" sz="25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5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City Library</a:t>
            </a:r>
            <a:endPar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40385" algn="l"/>
                <a:tab pos="630555" algn="l"/>
                <a:tab pos="4410710" algn="l"/>
                <a:tab pos="5130800" algn="l"/>
                <a:tab pos="7291070" algn="l"/>
              </a:tabLst>
            </a:pPr>
            <a:r>
              <a:rPr lang="en-US" altLang="zh-CN" sz="25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 do a lot of things</a:t>
            </a:r>
            <a:r>
              <a:rPr lang="en-US" altLang="zh-CN" sz="25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 for your ideal </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e-friends</a:t>
            </a:r>
            <a:r>
              <a:rPr lang="en-US" altLang="zh-CN" sz="25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tabLst>
                <a:tab pos="540385" algn="l"/>
                <a:tab pos="630555" algn="l"/>
                <a:tab pos="4410710" algn="l"/>
                <a:tab pos="5130800" algn="l"/>
                <a:tab pos="7291070" algn="l"/>
              </a:tabLst>
            </a:pPr>
            <a:r>
              <a:rPr lang="en-US" altLang="zh-CN" sz="25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on the Internet, write emails</a:t>
            </a:r>
            <a:r>
              <a:rPr lang="en-US" altLang="zh-CN" sz="25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e-cards and send them to your </a:t>
            </a:r>
          </a:p>
          <a:p>
            <a:pPr lvl="0" hangingPunct="0">
              <a:spcAft>
                <a:spcPts val="0"/>
              </a:spcAft>
              <a:tabLst>
                <a:tab pos="540385" algn="l"/>
                <a:tab pos="630555" algn="l"/>
                <a:tab pos="4410710" algn="l"/>
                <a:tab pos="5130800" algn="l"/>
                <a:tab pos="7291070" algn="l"/>
              </a:tabLst>
            </a:pP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E-friends</a:t>
            </a:r>
            <a:r>
              <a:rPr lang="en-US" altLang="zh-CN" sz="25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lvl="0" hangingPunct="0">
              <a:spcAft>
                <a:spcPts val="0"/>
              </a:spcAft>
              <a:tabLst>
                <a:tab pos="540385" algn="l"/>
                <a:tab pos="630555" algn="l"/>
                <a:tab pos="4410710" algn="l"/>
                <a:tab pos="5130800" algn="l"/>
                <a:tab pos="7291070" algn="l"/>
              </a:tabLst>
            </a:pPr>
            <a:r>
              <a:rPr lang="en-US" altLang="zh-CN" sz="25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join</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lvl="0" hangingPunct="0">
              <a:spcAft>
                <a:spcPts val="0"/>
              </a:spcAft>
              <a:tabLst>
                <a:tab pos="540385" algn="l"/>
                <a:tab pos="630555" algn="l"/>
                <a:tab pos="4410710" algn="l"/>
                <a:tab pos="5130800" algn="l"/>
                <a:tab pos="7291070" algn="l"/>
              </a:tabLst>
            </a:pPr>
            <a:r>
              <a:rPr lang="en-US" altLang="zh-CN" sz="25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Call at </a:t>
            </a:r>
            <a:r>
              <a:rPr lang="en-US"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152-634-891</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Send an email to </a:t>
            </a:r>
            <a:r>
              <a:rPr lang="en-US" altLang="zh-CN" sz="25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City</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Library</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a:t>
            </a:r>
            <a:endPar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510427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540385" algn="l"/>
                <a:tab pos="630555" algn="l"/>
                <a:tab pos="4410710" algn="l"/>
                <a:tab pos="5130800" algn="l"/>
                <a:tab pos="729107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Jim</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10</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Subject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hamburgers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Hobbies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reading&amp;playing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his pets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Lucy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Canada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11</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540385" algn="l"/>
                <a:tab pos="630555" algn="l"/>
                <a:tab pos="4410710" algn="l"/>
                <a:tab pos="5130800" algn="l"/>
                <a:tab pos="729107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Animals</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cats</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Fruit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apples</a:t>
            </a:r>
          </a:p>
          <a:p>
            <a:pPr lvl="0" hangingPunct="0">
              <a:spcAft>
                <a:spcPts val="0"/>
              </a:spcAft>
              <a:tabLst>
                <a:tab pos="540385" algn="l"/>
                <a:tab pos="630555" algn="l"/>
                <a:tab pos="4410710" algn="l"/>
                <a:tab pos="5130800" algn="l"/>
                <a:tab pos="729107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Hobbies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singing&amp;dancing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60854" y="908720"/>
            <a:ext cx="8542664" cy="2448272"/>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矩形 3"/>
          <p:cNvSpPr/>
          <p:nvPr/>
        </p:nvSpPr>
        <p:spPr bwMode="auto">
          <a:xfrm>
            <a:off x="346752" y="3454638"/>
            <a:ext cx="8542664" cy="2448272"/>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36579535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540385" algn="l"/>
                <a:tab pos="630555" algn="l"/>
                <a:tab pos="4410710" algn="l"/>
                <a:tab pos="5130800" algn="l"/>
                <a:tab pos="729107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Bob</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Australia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7</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Drinks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orange juice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Ability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 tennis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Hobbies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drawing&amp;skating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12</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Subject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Chinese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Abilities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swim&amp;dance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Hobbies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singing&amp;dancing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45138" y="888463"/>
            <a:ext cx="8630388" cy="2540537"/>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矩形 3"/>
          <p:cNvSpPr/>
          <p:nvPr/>
        </p:nvSpPr>
        <p:spPr bwMode="auto">
          <a:xfrm>
            <a:off x="326020" y="3492462"/>
            <a:ext cx="8630388" cy="2540537"/>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30514544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club is about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books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e-friends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Internet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can we NOT do at this place?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 for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e-friends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Chat with our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e-friends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 with our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e-friends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10630" y="83671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4" name="内容占位符 1"/>
          <p:cNvSpPr txBox="1">
            <a:spLocks/>
          </p:cNvSpPr>
          <p:nvPr/>
        </p:nvSpPr>
        <p:spPr bwMode="auto">
          <a:xfrm>
            <a:off x="360854" y="4618566"/>
            <a:ext cx="1148584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can we join this club?—_________________</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a telephone call</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Send an e-mail</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Both A&amp;B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929630" y="2124310"/>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39908" y="4724984"/>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095727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3659"/>
            <a:ext cx="11485848" cy="2031325"/>
          </a:xfrm>
        </p:spPr>
        <p:txBody>
          <a:bodyPr/>
          <a:lstStyle/>
          <a:p>
            <a:pPr hangingPunct="0">
              <a:spcAft>
                <a:spcPts val="0"/>
              </a:spcAft>
              <a:tabLst>
                <a:tab pos="539750" algn="l"/>
                <a:tab pos="630238" algn="l"/>
                <a:tab pos="1793875"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both have the same hobbies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Jim, Lucy &amp;Ling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Lucy &amp;Ling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Jim &amp;Ling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Ling</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40049" y="1361343"/>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428704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03177"/>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you were Danny, you would like to make 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 with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为什么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52944" y="1988840"/>
            <a:ext cx="9937104" cy="738664"/>
          </a:xfrm>
          <a:prstGeom prst="rect">
            <a:avLst/>
          </a:prstGeom>
        </p:spPr>
        <p:txBody>
          <a:bodyPr wrap="square">
            <a:spAutoFit/>
          </a:bodyPr>
          <a:lstStyle/>
          <a:p>
            <a:pPr algn="just">
              <a:lnSpc>
                <a:spcPct val="150000"/>
              </a:lnSpc>
              <a:spcAft>
                <a:spcPts val="0"/>
              </a:spcAft>
            </a:pPr>
            <a:r>
              <a:rPr lang="en-US" altLang="zh-CN" dirty="0">
                <a:cs typeface="Times New Roman" panose="02020603050405020304" pitchFamily="18" charset="0"/>
              </a:rPr>
              <a:t>Jim</a:t>
            </a:r>
            <a:r>
              <a:rPr lang="zh-CN" altLang="zh-CN" dirty="0">
                <a:cs typeface="Times New Roman" panose="02020603050405020304" pitchFamily="18" charset="0"/>
              </a:rPr>
              <a:t>；</a:t>
            </a:r>
            <a:r>
              <a:rPr lang="en-US" altLang="zh-CN" dirty="0">
                <a:cs typeface="Times New Roman" panose="02020603050405020304" pitchFamily="18" charset="0"/>
              </a:rPr>
              <a:t>I like Art best and we can talk about it.</a:t>
            </a:r>
            <a:r>
              <a:rPr lang="en-US" altLang="zh-CN" dirty="0">
                <a:ea typeface="Times New Roman" panose="02020603050405020304" pitchFamily="18" charset="0"/>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答案不唯一</a:t>
            </a:r>
            <a:r>
              <a:rPr lang="en-US" altLang="zh-CN" dirty="0">
                <a:ea typeface="Times New Roman" panose="02020603050405020304" pitchFamily="18" charset="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cxnSp>
        <p:nvCxnSpPr>
          <p:cNvPr id="5" name="直接连接符 4"/>
          <p:cNvCxnSpPr/>
          <p:nvPr/>
        </p:nvCxnSpPr>
        <p:spPr>
          <a:xfrm>
            <a:off x="452944" y="2638404"/>
            <a:ext cx="11368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4772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16579"/>
          </a:xfrm>
        </p:spPr>
        <p:txBody>
          <a:bodyPr/>
          <a:lstStyle/>
          <a:p>
            <a:pPr hangingPunct="0">
              <a:spcAft>
                <a:spcPts val="0"/>
              </a:spcAft>
              <a:tabLst>
                <a:tab pos="540385" algn="l"/>
                <a:tab pos="630555" algn="l"/>
                <a:tab pos="4410710" algn="l"/>
                <a:tab pos="5130800" algn="l"/>
                <a:tab pos="7291070" algn="l"/>
              </a:tabLst>
            </a:pP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阅读短文，根据短文内容，选择正确答案。（</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4237360752"/>
              </p:ext>
            </p:extLst>
          </p:nvPr>
        </p:nvGraphicFramePr>
        <p:xfrm>
          <a:off x="369608" y="1475974"/>
          <a:ext cx="11558246" cy="4992624"/>
        </p:xfrm>
        <a:graphic>
          <a:graphicData uri="http://schemas.openxmlformats.org/drawingml/2006/table">
            <a:tbl>
              <a:tblPr firstRow="1" firstCol="1" bandRow="1"/>
              <a:tblGrid>
                <a:gridCol w="5779123">
                  <a:extLst>
                    <a:ext uri="{9D8B030D-6E8A-4147-A177-3AD203B41FA5}">
                      <a16:colId xmlns:a16="http://schemas.microsoft.com/office/drawing/2014/main" val="2912748561"/>
                    </a:ext>
                  </a:extLst>
                </a:gridCol>
                <a:gridCol w="5779123">
                  <a:extLst>
                    <a:ext uri="{9D8B030D-6E8A-4147-A177-3AD203B41FA5}">
                      <a16:colId xmlns:a16="http://schemas.microsoft.com/office/drawing/2014/main" val="274615119"/>
                    </a:ext>
                  </a:extLst>
                </a:gridCol>
              </a:tblGrid>
              <a:tr h="502885">
                <a:tc gridSpan="2">
                  <a:txBody>
                    <a:bodyPr/>
                    <a:lstStyle/>
                    <a:p>
                      <a:pPr algn="ctr" hangingPunct="0">
                        <a:lnSpc>
                          <a:spcPct val="140000"/>
                        </a:lnSpc>
                        <a:spcAft>
                          <a:spcPts val="0"/>
                        </a:spcAft>
                        <a:tabLst>
                          <a:tab pos="540385" algn="l"/>
                          <a:tab pos="630555" algn="l"/>
                          <a:tab pos="4410710" algn="l"/>
                          <a:tab pos="5130800" algn="l"/>
                          <a:tab pos="7291070" algn="l"/>
                        </a:tabLst>
                      </a:pP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Job</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Ads</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广告</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895940673"/>
                  </a:ext>
                </a:extLst>
              </a:tr>
              <a:tr h="1780410">
                <a:tc>
                  <a:txBody>
                    <a:bodyPr/>
                    <a:lstStyle/>
                    <a:p>
                      <a:pPr algn="just" hangingPunct="0">
                        <a:lnSpc>
                          <a:spcPct val="14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6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6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drive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car</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very</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well?</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know</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about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our</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city?</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If</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your</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answer</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Yes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have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job</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driver</a:t>
                      </a:r>
                      <a:r>
                        <a:rPr lang="en-US" sz="26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Call</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AI</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Hotel</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556779</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52384" marR="523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4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6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6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like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children?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good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drawing?</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need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teacher</a:t>
                      </a:r>
                      <a:r>
                        <a:rPr lang="en-US" sz="26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If</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want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get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call</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766588</a:t>
                      </a:r>
                      <a:r>
                        <a:rPr lang="en-US" sz="26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384" marR="523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8370671"/>
                  </a:ext>
                </a:extLst>
              </a:tr>
              <a:tr h="768461">
                <a:tc gridSpan="2">
                  <a:txBody>
                    <a:bodyPr/>
                    <a:lstStyle/>
                    <a:p>
                      <a:pPr algn="just" hangingPunct="0">
                        <a:lnSpc>
                          <a:spcPct val="140000"/>
                        </a:lnSpc>
                        <a:spcAft>
                          <a:spcPts val="0"/>
                        </a:spcAft>
                        <a:tabLst>
                          <a:tab pos="540385" algn="l"/>
                          <a:tab pos="630555" algn="l"/>
                          <a:tab pos="4410710" algn="l"/>
                          <a:tab pos="5130800" algn="l"/>
                          <a:tab pos="7291070" algn="l"/>
                        </a:tabLst>
                      </a:pP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6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6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like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talk</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like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write</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stories?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If</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want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work</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our</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newspaper</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报纸</a:t>
                      </a:r>
                      <a:r>
                        <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as</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b="1"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reporter</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send</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email</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6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345676@hotmail</a:t>
                      </a:r>
                      <a:r>
                        <a:rPr lang="en-US" sz="26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600"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a:t>
                      </a:r>
                      <a:r>
                        <a:rPr lang="en-US" sz="26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384" marR="523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4136603148"/>
                  </a:ext>
                </a:extLst>
              </a:tr>
            </a:tbl>
          </a:graphicData>
        </a:graphic>
      </p:graphicFrame>
    </p:spTree>
    <p:extLst>
      <p:ext uri="{BB962C8B-B14F-4D97-AF65-F5344CB8AC3E}">
        <p14:creationId xmlns:p14="http://schemas.microsoft.com/office/powerpoint/2010/main" val="241646847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1879600" algn="l"/>
                <a:tab pos="5645150" algn="l"/>
                <a:tab pos="98615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Miss Yang likes children and she can draw very well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can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879600" algn="l"/>
                <a:tab pos="5645150" algn="l"/>
                <a:tab pos="98615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call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a job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879600" algn="l"/>
                <a:tab pos="5645150" algn="l"/>
                <a:tab pos="986155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556779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766588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345676</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879600" algn="l"/>
                <a:tab pos="5645150" algn="l"/>
                <a:tab pos="986155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AI Hotel wants to have a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1879600" algn="l"/>
                <a:tab pos="5645150" algn="l"/>
                <a:tab pos="9861550" algn="l"/>
              </a:tabLst>
            </a:pP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smtClean="0">
                <a:solidFill>
                  <a:srgbClr val="000000"/>
                </a:solidFill>
                <a:latin typeface="Times New Roman" panose="02020603050405020304" pitchFamily="18" charset="0"/>
                <a:ea typeface="宋体" panose="02010600030101010101" pitchFamily="2" charset="-122"/>
              </a:rPr>
              <a:t>A</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 driver	B</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 </a:t>
            </a:r>
            <a:r>
              <a:rPr lang="en-US" altLang="zh-CN" dirty="0" smtClean="0">
                <a:solidFill>
                  <a:srgbClr val="000000"/>
                </a:solidFill>
                <a:latin typeface="Times New Roman" panose="02020603050405020304" pitchFamily="18" charset="0"/>
                <a:ea typeface="宋体" panose="02010600030101010101" pitchFamily="2" charset="-122"/>
              </a:rPr>
              <a:t>teacher                   C</a:t>
            </a:r>
            <a:r>
              <a:rPr lang="en-US" altLang="zh-CN" dirty="0">
                <a:solidFill>
                  <a:srgbClr val="000000"/>
                </a:solidFill>
                <a:latin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 reporter	</a:t>
            </a:r>
            <a:endParaRPr lang="zh-CN" altLang="en-US" dirty="0"/>
          </a:p>
        </p:txBody>
      </p:sp>
      <p:sp>
        <p:nvSpPr>
          <p:cNvPr id="3" name="矩形 2"/>
          <p:cNvSpPr/>
          <p:nvPr/>
        </p:nvSpPr>
        <p:spPr>
          <a:xfrm>
            <a:off x="957000" y="845258"/>
            <a:ext cx="423514" cy="523220"/>
          </a:xfrm>
          <a:prstGeom prst="rect">
            <a:avLst/>
          </a:prstGeom>
        </p:spPr>
        <p:txBody>
          <a:bodyPr wrap="none">
            <a:spAutoFit/>
          </a:bodyPr>
          <a:lstStyle/>
          <a:p>
            <a:r>
              <a:rPr lang="en-US" altLang="zh-CN" dirty="0"/>
              <a:t>B</a:t>
            </a:r>
            <a:endParaRPr lang="zh-CN" altLang="en-US" dirty="0"/>
          </a:p>
        </p:txBody>
      </p:sp>
      <p:sp>
        <p:nvSpPr>
          <p:cNvPr id="4" name="文本框 3"/>
          <p:cNvSpPr txBox="1"/>
          <p:nvPr/>
        </p:nvSpPr>
        <p:spPr>
          <a:xfrm>
            <a:off x="970334" y="2763836"/>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5" name="内容占位符 1"/>
          <p:cNvSpPr txBox="1">
            <a:spLocks/>
          </p:cNvSpPr>
          <p:nvPr/>
        </p:nvSpPr>
        <p:spPr bwMode="auto">
          <a:xfrm>
            <a:off x="360854" y="3989963"/>
            <a:ext cx="1148584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9750" algn="l"/>
                <a:tab pos="630238" algn="l"/>
                <a:tab pos="1879600" algn="l"/>
                <a:tab pos="4410075" algn="l"/>
                <a:tab pos="5130800" algn="l"/>
                <a:tab pos="728980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Ben would like a job and he likes writing</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He’ll be interested</a:t>
            </a:r>
          </a:p>
          <a:p>
            <a:pPr eaLnBrk="1" hangingPunct="0">
              <a:spcAft>
                <a:spcPts val="0"/>
              </a:spcAft>
              <a:tabLst>
                <a:tab pos="539750" algn="l"/>
                <a:tab pos="630238" algn="l"/>
                <a:tab pos="1879600" algn="l"/>
                <a:tab pos="4410075" algn="l"/>
                <a:tab pos="513080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感兴趣</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r>
              <a:rPr lang="zh-CN"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879600" algn="l"/>
                <a:tab pos="4410075" algn="l"/>
                <a:tab pos="5130800" algn="l"/>
                <a:tab pos="72898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B</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p:cNvSpPr txBox="1"/>
          <p:nvPr/>
        </p:nvSpPr>
        <p:spPr>
          <a:xfrm>
            <a:off x="910630" y="4085618"/>
            <a:ext cx="444352" cy="523220"/>
          </a:xfrm>
          <a:prstGeom prst="rect">
            <a:avLst/>
          </a:prstGeom>
          <a:noFill/>
        </p:spPr>
        <p:txBody>
          <a:bodyPr wrap="none" rtlCol="0">
            <a:spAutoFit/>
          </a:bodyPr>
          <a:lstStyle/>
          <a:p>
            <a:pPr algn="ctr"/>
            <a:r>
              <a:rPr lang="en-US" altLang="zh-CN" dirty="0" smtClean="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327146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95839"/>
          </a:xfrm>
        </p:spPr>
        <p:txBody>
          <a:bodyPr/>
          <a:lstStyle/>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underlined word “reporter” means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Chinese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作家</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摄影师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记者</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may read these job ads in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879600"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storybook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newspaper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picture book</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910630" y="853804"/>
            <a:ext cx="444352" cy="523220"/>
          </a:xfrm>
          <a:prstGeom prst="rect">
            <a:avLst/>
          </a:prstGeom>
          <a:noFill/>
        </p:spPr>
        <p:txBody>
          <a:bodyPr wrap="none" rtlCol="0">
            <a:spAutoFit/>
          </a:bodyPr>
          <a:lstStyle/>
          <a:p>
            <a:pPr algn="ctr"/>
            <a:r>
              <a:rPr lang="en-US" altLang="zh-CN" dirty="0" smtClean="0"/>
              <a:t>C</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39908" y="2132856"/>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735407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阅读短文，判断句子正误，正确的用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表示，错误的用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grasshopper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蚱蜢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sits on a hot summer 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says, “What a fine day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can make music and dance here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happy I am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has a good time and then he meets a little ant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蚂蚁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ant is taking corn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玉米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home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482550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48474"/>
            <a:ext cx="11485848" cy="3139321"/>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read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bread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afraid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always</a:t>
            </a:r>
          </a:p>
          <a:p>
            <a:pPr hangingPunct="0">
              <a:spcAft>
                <a:spcPts val="0"/>
              </a:spcAft>
              <a:tabLst>
                <a:tab pos="540385" algn="l"/>
                <a:tab pos="630555" algn="l"/>
                <a:tab pos="4410710" algn="l"/>
                <a:tab pos="5130800" algn="l"/>
                <a:tab pos="729107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grandparents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parents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presents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200674"/>
            <a:ext cx="1148584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40385" algn="l"/>
                <a:tab pos="630555" algn="l"/>
                <a:tab pos="4410710" algn="l"/>
                <a:tab pos="5130800" algn="l"/>
                <a:tab pos="729107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 table tennis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 the violin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 the piano</a:t>
            </a:r>
          </a:p>
          <a:p>
            <a:pPr eaLnBrk="1" hangingPunct="0">
              <a:spcAft>
                <a:spcPts val="0"/>
              </a:spcAft>
              <a:tabLst>
                <a:tab pos="540385" algn="l"/>
                <a:tab pos="630555" algn="l"/>
                <a:tab pos="4410710" algn="l"/>
                <a:tab pos="5130800" algn="l"/>
                <a:tab pos="7291070" algn="l"/>
              </a:tabLst>
            </a:pP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40385" algn="l"/>
                <a:tab pos="630555" algn="l"/>
                <a:tab pos="4410710" algn="l"/>
                <a:tab pos="5130800" algn="l"/>
                <a:tab pos="729107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pretty things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things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beautiful things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79734" y="1268760"/>
            <a:ext cx="3651256"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She is really tired now.</a:t>
            </a:r>
            <a:endParaRPr lang="zh-CN" altLang="zh-CN" sz="1050" dirty="0">
              <a:solidFill>
                <a:srgbClr val="000000"/>
              </a:solidFill>
              <a:cs typeface="Times New Roman" panose="02020603050405020304" pitchFamily="18" charset="0"/>
            </a:endParaRPr>
          </a:p>
        </p:txBody>
      </p:sp>
      <p:sp>
        <p:nvSpPr>
          <p:cNvPr id="5" name="矩形 4"/>
          <p:cNvSpPr/>
          <p:nvPr/>
        </p:nvSpPr>
        <p:spPr>
          <a:xfrm>
            <a:off x="606018" y="2455506"/>
            <a:ext cx="3188693"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I am afraid of dogs.</a:t>
            </a:r>
            <a:endParaRPr lang="zh-CN" altLang="zh-CN" sz="1050" dirty="0">
              <a:solidFill>
                <a:srgbClr val="000000"/>
              </a:solidFill>
              <a:cs typeface="Times New Roman" panose="02020603050405020304" pitchFamily="18" charset="0"/>
            </a:endParaRPr>
          </a:p>
        </p:txBody>
      </p:sp>
      <p:sp>
        <p:nvSpPr>
          <p:cNvPr id="6" name="矩形 5"/>
          <p:cNvSpPr/>
          <p:nvPr/>
        </p:nvSpPr>
        <p:spPr>
          <a:xfrm>
            <a:off x="550590" y="3607049"/>
            <a:ext cx="7229944" cy="738664"/>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I sometimes go to the park with my parents.</a:t>
            </a:r>
            <a:endParaRPr lang="zh-CN" altLang="zh-CN" sz="1050" dirty="0">
              <a:solidFill>
                <a:srgbClr val="000000"/>
              </a:solidFill>
              <a:cs typeface="Times New Roman" panose="02020603050405020304" pitchFamily="18" charset="0"/>
            </a:endParaRPr>
          </a:p>
        </p:txBody>
      </p:sp>
      <p:sp>
        <p:nvSpPr>
          <p:cNvPr id="7" name="矩形 6"/>
          <p:cNvSpPr/>
          <p:nvPr/>
        </p:nvSpPr>
        <p:spPr>
          <a:xfrm>
            <a:off x="585930" y="4856265"/>
            <a:ext cx="4439036"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Can you play table tennis</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8" name="矩形 7"/>
          <p:cNvSpPr/>
          <p:nvPr/>
        </p:nvSpPr>
        <p:spPr>
          <a:xfrm>
            <a:off x="695118" y="5930696"/>
            <a:ext cx="8398652" cy="738664"/>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We put some pretty things on the Christmas tree.</a:t>
            </a:r>
            <a:endParaRPr lang="zh-CN" altLang="zh-CN" sz="1050" dirty="0">
              <a:solidFill>
                <a:srgbClr val="000000"/>
              </a:solidFill>
              <a:cs typeface="Times New Roman" panose="02020603050405020304" pitchFamily="18" charset="0"/>
            </a:endParaRPr>
          </a:p>
        </p:txBody>
      </p:sp>
      <p:sp>
        <p:nvSpPr>
          <p:cNvPr id="9" name="文本框 8"/>
          <p:cNvSpPr txBox="1"/>
          <p:nvPr/>
        </p:nvSpPr>
        <p:spPr>
          <a:xfrm>
            <a:off x="929630" y="721974"/>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10" name="文本框 9"/>
          <p:cNvSpPr txBox="1"/>
          <p:nvPr/>
        </p:nvSpPr>
        <p:spPr>
          <a:xfrm>
            <a:off x="927722" y="1916832"/>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11" name="文本框 10"/>
          <p:cNvSpPr txBox="1"/>
          <p:nvPr/>
        </p:nvSpPr>
        <p:spPr>
          <a:xfrm>
            <a:off x="919164" y="3115330"/>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12" name="文本框 11"/>
          <p:cNvSpPr txBox="1"/>
          <p:nvPr/>
        </p:nvSpPr>
        <p:spPr>
          <a:xfrm>
            <a:off x="893538" y="4293096"/>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13" name="文本框 12"/>
          <p:cNvSpPr txBox="1"/>
          <p:nvPr/>
        </p:nvSpPr>
        <p:spPr>
          <a:xfrm>
            <a:off x="948454" y="5498068"/>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671988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34831"/>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grasshopper says to the ant, “Hello, little ant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Why do you work so hard? Aren’t you tired?” The ant answers, “Yes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I’m tired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I work hard to collect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food for winter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it is cold, I can rest and play at home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should get some food for the cold winter too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grasshopper doesn’t do that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plays and dances every 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Winter comes soon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cold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ant rests and plays in his home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feels happy and warm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3365200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540385" algn="l"/>
                <a:tab pos="630555" algn="l"/>
                <a:tab pos="4410710" algn="l"/>
                <a:tab pos="5130800" algn="l"/>
                <a:tab pos="729107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day, someone knocks on his door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opens the door and sees the grasshopper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“Please help me, my friend,” the grasshopper says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“I’m very cold and hungry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don’t have any food to eat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ant lets the grasshopper in and gives him some food to eat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e155.jpg" descr="id:2147489375;FounderCES"/>
          <p:cNvPicPr/>
          <p:nvPr/>
        </p:nvPicPr>
        <p:blipFill>
          <a:blip r:embed="rId2"/>
          <a:stretch>
            <a:fillRect/>
          </a:stretch>
        </p:blipFill>
        <p:spPr>
          <a:xfrm>
            <a:off x="5303118" y="2780928"/>
            <a:ext cx="2973705" cy="2150110"/>
          </a:xfrm>
          <a:prstGeom prst="rect">
            <a:avLst/>
          </a:prstGeom>
        </p:spPr>
      </p:pic>
    </p:spTree>
    <p:extLst>
      <p:ext uri="{BB962C8B-B14F-4D97-AF65-F5344CB8AC3E}">
        <p14:creationId xmlns:p14="http://schemas.microsoft.com/office/powerpoint/2010/main" val="413223606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grasshopper makes music and dances in spring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ant works hard in summer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ant helps the grasshopper in winter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winter comes, the grasshopper has some food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grasshopper is foolish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愚蠢的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46946" y="853804"/>
            <a:ext cx="404278" cy="523220"/>
          </a:xfrm>
          <a:prstGeom prst="rect">
            <a:avLst/>
          </a:prstGeom>
        </p:spPr>
        <p:txBody>
          <a:bodyPr wrap="none">
            <a:spAutoFit/>
          </a:bodyPr>
          <a:lstStyle/>
          <a:p>
            <a:r>
              <a:rPr lang="en-US" altLang="zh-CN" dirty="0"/>
              <a:t>F</a:t>
            </a:r>
            <a:endParaRPr lang="zh-CN" altLang="en-US" dirty="0"/>
          </a:p>
        </p:txBody>
      </p:sp>
      <p:sp>
        <p:nvSpPr>
          <p:cNvPr id="4" name="文本框 3"/>
          <p:cNvSpPr txBox="1"/>
          <p:nvPr/>
        </p:nvSpPr>
        <p:spPr>
          <a:xfrm>
            <a:off x="927722" y="1484784"/>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65546" y="2132856"/>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74092" y="2768899"/>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74092" y="3394816"/>
            <a:ext cx="423514" cy="523220"/>
          </a:xfrm>
          <a:prstGeom prst="rect">
            <a:avLst/>
          </a:prstGeom>
          <a:noFill/>
        </p:spPr>
        <p:txBody>
          <a:bodyPr wrap="none" rtlCol="0">
            <a:spAutoFit/>
          </a:bodyPr>
          <a:lstStyle/>
          <a:p>
            <a:pPr algn="ctr"/>
            <a:r>
              <a:rPr lang="en-US" altLang="zh-CN" dirty="0"/>
              <a:t>T</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418706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95839"/>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十三、 书面表达。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all have family and friends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you know them well?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请你根据思维导图，至少选择</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个方面，介绍一位你的家人或朋友。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要求：</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语句通顺，标点正确，书写工整规范</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不少于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句话。</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e156.jpg" descr="id:2147489382;FounderCES"/>
          <p:cNvPicPr/>
          <p:nvPr/>
        </p:nvPicPr>
        <p:blipFill>
          <a:blip r:embed="rId2"/>
          <a:stretch>
            <a:fillRect/>
          </a:stretch>
        </p:blipFill>
        <p:spPr>
          <a:xfrm>
            <a:off x="2134766" y="3429000"/>
            <a:ext cx="7325757" cy="2982759"/>
          </a:xfrm>
          <a:prstGeom prst="rect">
            <a:avLst/>
          </a:prstGeom>
        </p:spPr>
      </p:pic>
    </p:spTree>
    <p:extLst>
      <p:ext uri="{BB962C8B-B14F-4D97-AF65-F5344CB8AC3E}">
        <p14:creationId xmlns:p14="http://schemas.microsoft.com/office/powerpoint/2010/main" val="406001404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15456"/>
            <a:ext cx="11485848" cy="3242170"/>
          </a:xfrm>
        </p:spPr>
        <p:txBody>
          <a:bodyPr/>
          <a:lstStyle/>
          <a:p>
            <a:pPr hangingPunct="0">
              <a:spcAft>
                <a:spcPts val="0"/>
              </a:spcAft>
            </a:pPr>
            <a:r>
              <a:rPr lang="zh-CN" altLang="zh-CN"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Look at this man. He’s my uncle. He’s tall and thin. His eyes are big. He’s a doctor. He works in a big hospital. He helps sick people. He always plays football with his friends at weekends. He can play football well. He likes watching films. He has an animal friend. It’s a lovely dog. He likes playing with his dog too.</a:t>
            </a:r>
            <a:r>
              <a:rPr lang="en-US" altLang="zh-CN"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答案仅供参考</a:t>
            </a:r>
            <a:r>
              <a:rPr lang="en-US" altLang="zh-CN"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cxnSp>
        <p:nvCxnSpPr>
          <p:cNvPr id="4" name="直接连接符 3"/>
          <p:cNvCxnSpPr/>
          <p:nvPr/>
        </p:nvCxnSpPr>
        <p:spPr>
          <a:xfrm>
            <a:off x="360854" y="1565338"/>
            <a:ext cx="114858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380936" y="2196318"/>
            <a:ext cx="114858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89482" y="2852936"/>
            <a:ext cx="114858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9998" y="3466824"/>
            <a:ext cx="114858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360204" y="4140534"/>
            <a:ext cx="114858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9384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576248"/>
          </a:xfrm>
        </p:spPr>
        <p:txBody>
          <a:bodyPr/>
          <a:lstStyle/>
          <a:p>
            <a:pPr hangingPunct="0">
              <a:spcAft>
                <a:spcPts val="0"/>
              </a:spcAft>
              <a:tabLst>
                <a:tab pos="540385" algn="l"/>
                <a:tab pos="630555" algn="l"/>
                <a:tab pos="4410710" algn="l"/>
                <a:tab pos="5130800" algn="l"/>
                <a:tab pos="7291070" algn="l"/>
              </a:tabLst>
            </a:pP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听录音</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根据所听短文给图片排序</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将数字填在括号内。</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听两遍</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e149.jpg" descr="id:2147489317;FounderCES"/>
          <p:cNvPicPr/>
          <p:nvPr/>
        </p:nvPicPr>
        <p:blipFill>
          <a:blip r:embed="rId2"/>
          <a:stretch>
            <a:fillRect/>
          </a:stretch>
        </p:blipFill>
        <p:spPr>
          <a:xfrm>
            <a:off x="694606" y="1493330"/>
            <a:ext cx="10346055" cy="1533525"/>
          </a:xfrm>
          <a:prstGeom prst="rect">
            <a:avLst/>
          </a:prstGeom>
        </p:spPr>
      </p:pic>
      <p:sp>
        <p:nvSpPr>
          <p:cNvPr id="4" name="内容占位符 1"/>
          <p:cNvSpPr txBox="1">
            <a:spLocks/>
          </p:cNvSpPr>
          <p:nvPr/>
        </p:nvSpPr>
        <p:spPr bwMode="auto">
          <a:xfrm>
            <a:off x="369998" y="3060414"/>
            <a:ext cx="11485848" cy="3349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1076325" algn="l"/>
                <a:tab pos="5645150" algn="l"/>
                <a:tab pos="9861550" algn="l"/>
              </a:tabLst>
            </a:pP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Billy shows Nancy around his animal </a:t>
            </a:r>
            <a:r>
              <a:rPr lang="en-US" altLang="zh-CN" sz="2400"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school.It</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is nice and </a:t>
            </a:r>
            <a:r>
              <a:rPr lang="en-US" altLang="zh-CN" sz="2400"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big.There</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are twelve classrooms in the </a:t>
            </a:r>
            <a:r>
              <a:rPr lang="en-US" altLang="zh-CN" sz="2400"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school.There</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is a </a:t>
            </a:r>
            <a:r>
              <a:rPr lang="en-US" altLang="zh-CN" sz="2400"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library.It’s</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on the first </a:t>
            </a:r>
            <a:r>
              <a:rPr lang="en-US" altLang="zh-CN" sz="2400"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floor.The</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table tennis room is on the first floor </a:t>
            </a:r>
            <a:r>
              <a:rPr lang="en-US" altLang="zh-CN" sz="2400"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too.What’s</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in the music room</a:t>
            </a:r>
            <a:r>
              <a:rPr lang="zh-CN"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There’s a blackboard on the </a:t>
            </a:r>
            <a:r>
              <a:rPr lang="en-US" altLang="zh-CN" sz="2400"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wall.There</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is a piano and a violin near the </a:t>
            </a:r>
            <a:r>
              <a:rPr lang="en-US" altLang="zh-CN" sz="2400"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blackboard.There</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are some students and teachers in this </a:t>
            </a:r>
            <a:r>
              <a:rPr lang="en-US" altLang="zh-CN" sz="2400"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school.Bobby</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likes playing basketball and </a:t>
            </a:r>
            <a:r>
              <a:rPr lang="en-US" altLang="zh-CN" sz="2400"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swimming.Sam</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likes fishing and </a:t>
            </a:r>
            <a:r>
              <a:rPr lang="en-US" altLang="zh-CN" sz="2400"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skating.They</a:t>
            </a:r>
            <a:r>
              <a:rPr lang="en-US" altLang="zh-CN" sz="24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both like this school very much.</a:t>
            </a:r>
            <a:endPar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6027476" y="2599088"/>
            <a:ext cx="338554" cy="461665"/>
          </a:xfrm>
          <a:prstGeom prst="rect">
            <a:avLst/>
          </a:prstGeom>
          <a:noFill/>
        </p:spPr>
        <p:txBody>
          <a:bodyPr wrap="none" rtlCol="0">
            <a:spAutoFit/>
          </a:bodyPr>
          <a:lstStyle/>
          <a:p>
            <a:pPr algn="ctr"/>
            <a:r>
              <a:rPr lang="en-US" altLang="zh-CN" sz="2400" dirty="0"/>
              <a:t>1</a:t>
            </a:r>
            <a:endParaRPr lang="zh-CN" altLang="en-US" sz="2400" b="1" kern="100" dirty="0">
              <a:solidFill>
                <a:srgbClr val="FF0000"/>
              </a:solidFill>
              <a:cs typeface="Times New Roman" panose="02020603050405020304" pitchFamily="18" charset="0"/>
            </a:endParaRPr>
          </a:p>
        </p:txBody>
      </p:sp>
      <p:sp>
        <p:nvSpPr>
          <p:cNvPr id="6" name="文本框 5"/>
          <p:cNvSpPr txBox="1"/>
          <p:nvPr/>
        </p:nvSpPr>
        <p:spPr>
          <a:xfrm>
            <a:off x="1423347" y="2609202"/>
            <a:ext cx="338554" cy="461665"/>
          </a:xfrm>
          <a:prstGeom prst="rect">
            <a:avLst/>
          </a:prstGeom>
          <a:noFill/>
        </p:spPr>
        <p:txBody>
          <a:bodyPr wrap="none" rtlCol="0">
            <a:spAutoFit/>
          </a:bodyPr>
          <a:lstStyle/>
          <a:p>
            <a:pPr algn="ctr"/>
            <a:r>
              <a:rPr lang="en-US" altLang="zh-CN" sz="2400" dirty="0"/>
              <a:t>2</a:t>
            </a:r>
            <a:endParaRPr lang="zh-CN" altLang="en-US" sz="2400" b="1" kern="100" dirty="0">
              <a:solidFill>
                <a:srgbClr val="FF0000"/>
              </a:solidFill>
              <a:cs typeface="Times New Roman" panose="02020603050405020304" pitchFamily="18" charset="0"/>
            </a:endParaRPr>
          </a:p>
        </p:txBody>
      </p:sp>
      <p:sp>
        <p:nvSpPr>
          <p:cNvPr id="7" name="文本框 6"/>
          <p:cNvSpPr txBox="1"/>
          <p:nvPr/>
        </p:nvSpPr>
        <p:spPr>
          <a:xfrm>
            <a:off x="10229578" y="2619820"/>
            <a:ext cx="338554" cy="461665"/>
          </a:xfrm>
          <a:prstGeom prst="rect">
            <a:avLst/>
          </a:prstGeom>
          <a:noFill/>
        </p:spPr>
        <p:txBody>
          <a:bodyPr wrap="none" rtlCol="0">
            <a:spAutoFit/>
          </a:bodyPr>
          <a:lstStyle/>
          <a:p>
            <a:pPr algn="ctr"/>
            <a:r>
              <a:rPr lang="en-US" altLang="zh-CN" sz="2400" dirty="0"/>
              <a:t>3</a:t>
            </a:r>
            <a:endParaRPr lang="zh-CN" altLang="en-US" sz="2400" b="1" kern="100" dirty="0">
              <a:solidFill>
                <a:srgbClr val="FF0000"/>
              </a:solidFill>
              <a:cs typeface="Times New Roman" panose="02020603050405020304" pitchFamily="18" charset="0"/>
            </a:endParaRPr>
          </a:p>
        </p:txBody>
      </p:sp>
      <p:sp>
        <p:nvSpPr>
          <p:cNvPr id="8" name="文本框 7"/>
          <p:cNvSpPr txBox="1"/>
          <p:nvPr/>
        </p:nvSpPr>
        <p:spPr>
          <a:xfrm>
            <a:off x="3803774" y="2636912"/>
            <a:ext cx="338554" cy="461665"/>
          </a:xfrm>
          <a:prstGeom prst="rect">
            <a:avLst/>
          </a:prstGeom>
          <a:noFill/>
        </p:spPr>
        <p:txBody>
          <a:bodyPr wrap="none" rtlCol="0">
            <a:spAutoFit/>
          </a:bodyPr>
          <a:lstStyle/>
          <a:p>
            <a:pPr algn="ctr"/>
            <a:r>
              <a:rPr lang="en-US" altLang="zh-CN" sz="2400" dirty="0"/>
              <a:t>4</a:t>
            </a:r>
            <a:endParaRPr lang="zh-CN" altLang="en-US" sz="2400" b="1" kern="100" dirty="0">
              <a:solidFill>
                <a:srgbClr val="FF0000"/>
              </a:solidFill>
              <a:cs typeface="Times New Roman" panose="02020603050405020304" pitchFamily="18" charset="0"/>
            </a:endParaRPr>
          </a:p>
        </p:txBody>
      </p:sp>
      <p:sp>
        <p:nvSpPr>
          <p:cNvPr id="9" name="文本框 8"/>
          <p:cNvSpPr txBox="1"/>
          <p:nvPr/>
        </p:nvSpPr>
        <p:spPr>
          <a:xfrm>
            <a:off x="8043700" y="2636912"/>
            <a:ext cx="338554" cy="461665"/>
          </a:xfrm>
          <a:prstGeom prst="rect">
            <a:avLst/>
          </a:prstGeom>
          <a:noFill/>
        </p:spPr>
        <p:txBody>
          <a:bodyPr wrap="none" rtlCol="0">
            <a:spAutoFit/>
          </a:bodyPr>
          <a:lstStyle/>
          <a:p>
            <a:pPr algn="ctr"/>
            <a:r>
              <a:rPr lang="en-US" altLang="zh-CN" sz="2400" dirty="0"/>
              <a:t>5</a:t>
            </a:r>
            <a:endParaRPr lang="zh-CN" altLang="en-US" sz="24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550851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77985"/>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根据听到的内容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选择正确的应答。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听两遍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done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Good idea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a try</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39750" algn="l"/>
                <a:tab pos="630238" algn="l"/>
                <a:tab pos="1793875" algn="l"/>
                <a:tab pos="4410075" algn="l"/>
                <a:tab pos="5130800" algn="l"/>
                <a:tab pos="728980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can’t skate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likes drawing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has a sticker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34122" y="2636912"/>
            <a:ext cx="4913012"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Let’s go and play on the swing.</a:t>
            </a:r>
            <a:endParaRPr lang="zh-CN" altLang="zh-CN" sz="1050" dirty="0">
              <a:solidFill>
                <a:srgbClr val="000000"/>
              </a:solidFill>
              <a:cs typeface="Times New Roman" panose="02020603050405020304" pitchFamily="18" charset="0"/>
            </a:endParaRPr>
          </a:p>
        </p:txBody>
      </p:sp>
      <p:sp>
        <p:nvSpPr>
          <p:cNvPr id="4" name="矩形 3"/>
          <p:cNvSpPr/>
          <p:nvPr/>
        </p:nvSpPr>
        <p:spPr>
          <a:xfrm>
            <a:off x="534122" y="4509705"/>
            <a:ext cx="4660828"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What’s your sister’s hobby</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948454" y="1484784"/>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40049" y="3284984"/>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69188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cow</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monkey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 elephant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39750" algn="l"/>
                <a:tab pos="630238" algn="l"/>
                <a:tab pos="1793875" algn="l"/>
                <a:tab pos="4410075" algn="l"/>
                <a:tab pos="5130800" algn="l"/>
                <a:tab pos="728980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noodles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Birthday cakes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Turkeys and puddings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39750" algn="l"/>
                <a:tab pos="630238" algn="l"/>
                <a:tab pos="1793875" algn="l"/>
                <a:tab pos="4410075" algn="l"/>
                <a:tab pos="5130800" algn="l"/>
                <a:tab pos="7289800" algn="l"/>
              </a:tabLst>
            </a:pPr>
            <a:endParaRPr lang="en-US" altLang="zh-CN" sz="120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usually has a picnic in the park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likes having a picnic very much</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usually has a picnic</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34223" y="1340768"/>
            <a:ext cx="8496944" cy="738664"/>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It has a long tail. It can jump in the trees. What is it</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矩形 3"/>
          <p:cNvSpPr/>
          <p:nvPr/>
        </p:nvSpPr>
        <p:spPr>
          <a:xfrm>
            <a:off x="634223" y="3182206"/>
            <a:ext cx="8208912" cy="738664"/>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What do Western people usually eat at Christmas</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矩形 4"/>
          <p:cNvSpPr/>
          <p:nvPr/>
        </p:nvSpPr>
        <p:spPr>
          <a:xfrm>
            <a:off x="562215" y="5619441"/>
            <a:ext cx="8784976" cy="738664"/>
          </a:xfrm>
          <a:prstGeom prst="rect">
            <a:avLst/>
          </a:prstGeom>
        </p:spPr>
        <p:txBody>
          <a:bodyPr wrap="square">
            <a:spAutoFit/>
          </a:bodyPr>
          <a:lstStyle/>
          <a:p>
            <a:pPr algn="just">
              <a:lnSpc>
                <a:spcPct val="150000"/>
              </a:lnSpc>
              <a:spcAft>
                <a:spcPts val="0"/>
              </a:spcAft>
            </a:pPr>
            <a:r>
              <a:rPr lang="en-US" altLang="zh-CN" dirty="0">
                <a:solidFill>
                  <a:srgbClr val="ED028C"/>
                </a:solidFill>
                <a:cs typeface="Times New Roman" panose="02020603050405020304" pitchFamily="18" charset="0"/>
              </a:rPr>
              <a:t>Where does Nancy usually have a picnic at weekends</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文本框 5"/>
          <p:cNvSpPr txBox="1"/>
          <p:nvPr/>
        </p:nvSpPr>
        <p:spPr>
          <a:xfrm>
            <a:off x="940049" y="828166"/>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29630" y="2026664"/>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965546" y="3861048"/>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874894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540385" algn="l"/>
                <a:tab pos="630555" algn="l"/>
                <a:tab pos="4410710" algn="l"/>
                <a:tab pos="5130800" algn="l"/>
                <a:tab pos="729107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根据你听到的短文</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听两遍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80936" y="1323676"/>
            <a:ext cx="11485848" cy="4539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This is Tom. He is twelve. He likes playing football. He’s very good at it. He likes table tennis too, but he can’t play it well. The tall man is his father. He likes fishing. He usually goes fishing on Sundays. That woman is Tom’s mother. She likes watching films and dancing. The little girl is Tom’s sister Kate. She is only five. She likes drawing, but she can’t draw well. Tom and Kate have an animal friend at home. It’s yellow and green. It has two wings and a long tail. It can fly and say “Hello” to the family.</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773677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591363"/>
            <a:ext cx="11485848" cy="2417072"/>
          </a:xfrm>
        </p:spPr>
        <p:txBody>
          <a:bodyPr/>
          <a:lstStyle/>
          <a:p>
            <a:pPr hangingPunct="0">
              <a:spcAft>
                <a:spcPts val="0"/>
              </a:spcAft>
              <a:tabLst>
                <a:tab pos="539750" algn="l"/>
                <a:tab pos="630238" algn="l"/>
                <a:tab pos="1793875" algn="l"/>
                <a:tab pos="4410075" algn="l"/>
                <a:tab pos="5130800" algn="l"/>
                <a:tab pos="7289800" algn="l"/>
              </a:tabLst>
            </a:pP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Tom is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 old</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two	B</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twenty	C</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twelve</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Tom can play </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 well</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39750" algn="l"/>
                <a:tab pos="630238" algn="l"/>
                <a:tab pos="1793875" algn="l"/>
                <a:tab pos="4410075" algn="l"/>
                <a:tab pos="5130800" algn="l"/>
                <a:tab pos="7289800" algn="l"/>
              </a:tabLst>
            </a:pP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football	B</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basketball	C</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table tennis</a:t>
            </a:r>
            <a:endParaRPr lang="zh-CN" altLang="zh-CN" sz="2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32174" y="2954222"/>
            <a:ext cx="11485848" cy="241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39750" algn="l"/>
                <a:tab pos="630238" algn="l"/>
                <a:tab pos="1793875" algn="l"/>
                <a:tab pos="4410075" algn="l"/>
                <a:tab pos="5130800" algn="l"/>
                <a:tab pos="7289800" algn="l"/>
              </a:tabLst>
            </a:pP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Tom’s father usually </a:t>
            </a:r>
            <a:r>
              <a:rPr lang="zh-CN" altLang="zh-CN" sz="26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Sundays</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goes boating	B</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goes fishing	C</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goes shopping</a:t>
            </a:r>
            <a:endPar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Kate is not good at </a:t>
            </a:r>
            <a:r>
              <a:rPr lang="zh-CN" altLang="zh-CN" sz="26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39750" algn="l"/>
                <a:tab pos="630238" algn="l"/>
                <a:tab pos="1793875" algn="l"/>
                <a:tab pos="4410075" algn="l"/>
                <a:tab pos="5130800" algn="l"/>
                <a:tab pos="7289800" algn="l"/>
              </a:tabLst>
            </a:pP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dancing	B</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drawing	C</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fishing</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09578" y="5347578"/>
            <a:ext cx="11485848" cy="121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1793875" algn="l"/>
                <a:tab pos="5645150" algn="l"/>
                <a:tab pos="9861550" algn="l"/>
              </a:tabLst>
            </a:pPr>
            <a:r>
              <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Tom and Kate’s animal friend is </a:t>
            </a:r>
            <a:r>
              <a:rPr lang="zh-CN" altLang="zh-CN" sz="26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1">
              <a:tabLst>
                <a:tab pos="1793875" algn="l"/>
                <a:tab pos="5645150" algn="l"/>
                <a:tab pos="9861550" algn="l"/>
              </a:tabLst>
            </a:pPr>
            <a:r>
              <a:rPr lang="en-US" altLang="zh-CN" sz="2600" dirty="0" smtClean="0">
                <a:solidFill>
                  <a:srgbClr val="000000"/>
                </a:solidFill>
                <a:latin typeface="Times New Roman" panose="02020603050405020304" pitchFamily="18" charset="0"/>
                <a:ea typeface="宋体" panose="02010600030101010101" pitchFamily="2" charset="-122"/>
              </a:rPr>
              <a:t>	A</a:t>
            </a:r>
            <a:r>
              <a:rPr lang="en-US" altLang="zh-CN" sz="2600" dirty="0" smtClean="0">
                <a:solidFill>
                  <a:srgbClr val="000000"/>
                </a:solidFill>
                <a:latin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rPr>
              <a:t> a dog                 B</a:t>
            </a:r>
            <a:r>
              <a:rPr lang="en-US" altLang="zh-CN" sz="2600" dirty="0" smtClean="0">
                <a:solidFill>
                  <a:srgbClr val="000000"/>
                </a:solidFill>
                <a:latin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rPr>
              <a:t> a parrot                 C</a:t>
            </a:r>
            <a:r>
              <a:rPr lang="en-US" altLang="zh-CN" sz="2600" dirty="0" smtClean="0">
                <a:solidFill>
                  <a:srgbClr val="000000"/>
                </a:solidFill>
                <a:latin typeface="宋体" panose="02010600030101010101" pitchFamily="2"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宋体" panose="02010600030101010101" pitchFamily="2" charset="-122"/>
              </a:rPr>
              <a:t> a chicken	</a:t>
            </a:r>
            <a:endParaRPr lang="zh-CN" altLang="en-US" sz="2600" dirty="0"/>
          </a:p>
        </p:txBody>
      </p:sp>
      <p:sp>
        <p:nvSpPr>
          <p:cNvPr id="5" name="文本框 4"/>
          <p:cNvSpPr txBox="1"/>
          <p:nvPr/>
        </p:nvSpPr>
        <p:spPr>
          <a:xfrm>
            <a:off x="920248" y="666485"/>
            <a:ext cx="425116" cy="492443"/>
          </a:xfrm>
          <a:prstGeom prst="rect">
            <a:avLst/>
          </a:prstGeom>
          <a:noFill/>
        </p:spPr>
        <p:txBody>
          <a:bodyPr wrap="none" rtlCol="0">
            <a:spAutoFit/>
          </a:bodyPr>
          <a:lstStyle/>
          <a:p>
            <a:pPr algn="ctr"/>
            <a:r>
              <a:rPr lang="en-US" altLang="zh-CN" sz="2600" dirty="0" smtClean="0"/>
              <a:t>C</a:t>
            </a:r>
            <a:endParaRPr lang="zh-CN" altLang="en-US" sz="2600" b="1" kern="100" dirty="0">
              <a:solidFill>
                <a:srgbClr val="FF0000"/>
              </a:solidFill>
              <a:cs typeface="Times New Roman" panose="02020603050405020304" pitchFamily="18" charset="0"/>
            </a:endParaRPr>
          </a:p>
        </p:txBody>
      </p:sp>
      <p:sp>
        <p:nvSpPr>
          <p:cNvPr id="6" name="文本框 5"/>
          <p:cNvSpPr txBox="1"/>
          <p:nvPr/>
        </p:nvSpPr>
        <p:spPr>
          <a:xfrm>
            <a:off x="939248" y="1870462"/>
            <a:ext cx="425116" cy="492443"/>
          </a:xfrm>
          <a:prstGeom prst="rect">
            <a:avLst/>
          </a:prstGeom>
          <a:noFill/>
        </p:spPr>
        <p:txBody>
          <a:bodyPr wrap="none" rtlCol="0">
            <a:spAutoFit/>
          </a:bodyPr>
          <a:lstStyle/>
          <a:p>
            <a:pPr algn="ctr"/>
            <a:r>
              <a:rPr lang="en-US" altLang="zh-CN" sz="2600" dirty="0"/>
              <a:t>A</a:t>
            </a:r>
            <a:endParaRPr lang="zh-CN" altLang="en-US" sz="2600" b="1" kern="100" dirty="0">
              <a:solidFill>
                <a:srgbClr val="FF0000"/>
              </a:solidFill>
              <a:cs typeface="Times New Roman" panose="02020603050405020304" pitchFamily="18" charset="0"/>
            </a:endParaRPr>
          </a:p>
        </p:txBody>
      </p:sp>
      <p:sp>
        <p:nvSpPr>
          <p:cNvPr id="7" name="文本框 6"/>
          <p:cNvSpPr txBox="1"/>
          <p:nvPr/>
        </p:nvSpPr>
        <p:spPr>
          <a:xfrm>
            <a:off x="910099" y="3039682"/>
            <a:ext cx="407484" cy="492443"/>
          </a:xfrm>
          <a:prstGeom prst="rect">
            <a:avLst/>
          </a:prstGeom>
          <a:noFill/>
        </p:spPr>
        <p:txBody>
          <a:bodyPr wrap="none" rtlCol="0">
            <a:spAutoFit/>
          </a:bodyPr>
          <a:lstStyle/>
          <a:p>
            <a:pPr algn="ctr"/>
            <a:r>
              <a:rPr lang="en-US" altLang="zh-CN" sz="2600" dirty="0"/>
              <a:t>B</a:t>
            </a:r>
            <a:endParaRPr lang="zh-CN" altLang="en-US" sz="2600" b="1" kern="100" dirty="0">
              <a:solidFill>
                <a:srgbClr val="FF0000"/>
              </a:solidFill>
              <a:cs typeface="Times New Roman" panose="02020603050405020304" pitchFamily="18" charset="0"/>
            </a:endParaRPr>
          </a:p>
        </p:txBody>
      </p:sp>
      <p:sp>
        <p:nvSpPr>
          <p:cNvPr id="8" name="文本框 7"/>
          <p:cNvSpPr txBox="1"/>
          <p:nvPr/>
        </p:nvSpPr>
        <p:spPr>
          <a:xfrm>
            <a:off x="910099" y="4229634"/>
            <a:ext cx="407484" cy="492443"/>
          </a:xfrm>
          <a:prstGeom prst="rect">
            <a:avLst/>
          </a:prstGeom>
          <a:noFill/>
        </p:spPr>
        <p:txBody>
          <a:bodyPr wrap="none" rtlCol="0">
            <a:spAutoFit/>
          </a:bodyPr>
          <a:lstStyle/>
          <a:p>
            <a:pPr algn="ctr"/>
            <a:r>
              <a:rPr lang="en-US" altLang="zh-CN" sz="2600" dirty="0"/>
              <a:t>B</a:t>
            </a:r>
            <a:endParaRPr lang="zh-CN" altLang="en-US" sz="2600" b="1" kern="100" dirty="0">
              <a:solidFill>
                <a:srgbClr val="FF0000"/>
              </a:solidFill>
              <a:cs typeface="Times New Roman" panose="02020603050405020304" pitchFamily="18" charset="0"/>
            </a:endParaRPr>
          </a:p>
        </p:txBody>
      </p:sp>
      <p:sp>
        <p:nvSpPr>
          <p:cNvPr id="9" name="文本框 8"/>
          <p:cNvSpPr txBox="1"/>
          <p:nvPr/>
        </p:nvSpPr>
        <p:spPr>
          <a:xfrm>
            <a:off x="846637" y="5445224"/>
            <a:ext cx="407484" cy="492443"/>
          </a:xfrm>
          <a:prstGeom prst="rect">
            <a:avLst/>
          </a:prstGeom>
          <a:noFill/>
        </p:spPr>
        <p:txBody>
          <a:bodyPr wrap="none" rtlCol="0">
            <a:spAutoFit/>
          </a:bodyPr>
          <a:lstStyle/>
          <a:p>
            <a:pPr algn="ctr"/>
            <a:r>
              <a:rPr lang="en-US" altLang="zh-CN" sz="2600" dirty="0"/>
              <a:t>B</a:t>
            </a:r>
            <a:endParaRPr lang="zh-CN" altLang="en-US" sz="26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543236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TotalTime>
  <Words>4770</Words>
  <Application>Microsoft Office PowerPoint</Application>
  <PresentationFormat>自定义</PresentationFormat>
  <Paragraphs>415</Paragraphs>
  <Slides>44</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44</vt:i4>
      </vt:variant>
    </vt:vector>
  </HeadingPairs>
  <TitlesOfParts>
    <vt:vector size="52"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343</cp:revision>
  <dcterms:created xsi:type="dcterms:W3CDTF">2020-11-06T05:24:00Z</dcterms:created>
  <dcterms:modified xsi:type="dcterms:W3CDTF">2025-06-30T05:55:19Z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